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y" initials="x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éma alapján készült stílus 1 – 1. jelölőszín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0" autoAdjust="0"/>
    <p:restoredTop sz="94660"/>
  </p:normalViewPr>
  <p:slideViewPr>
    <p:cSldViewPr snapToGrid="0">
      <p:cViewPr>
        <p:scale>
          <a:sx n="57" d="100"/>
          <a:sy n="57" d="100"/>
        </p:scale>
        <p:origin x="-114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1C08-EC83-4722-8D24-08E8415DAF77}" type="datetimeFigureOut">
              <a:rPr lang="hu-HU" smtClean="0"/>
              <a:t>2016.10.27.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814C-5048-4EB7-A9AD-D7850FB84A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31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1C08-EC83-4722-8D24-08E8415DAF77}" type="datetimeFigureOut">
              <a:rPr lang="hu-HU" smtClean="0"/>
              <a:t>2016.10.27.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814C-5048-4EB7-A9AD-D7850FB84A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9349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1C08-EC83-4722-8D24-08E8415DAF77}" type="datetimeFigureOut">
              <a:rPr lang="hu-HU" smtClean="0"/>
              <a:t>2016.10.27.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814C-5048-4EB7-A9AD-D7850FB84A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223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1C08-EC83-4722-8D24-08E8415DAF77}" type="datetimeFigureOut">
              <a:rPr lang="hu-HU" smtClean="0"/>
              <a:t>2016.10.27.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814C-5048-4EB7-A9AD-D7850FB84A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229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1C08-EC83-4722-8D24-08E8415DAF77}" type="datetimeFigureOut">
              <a:rPr lang="hu-HU" smtClean="0"/>
              <a:t>2016.10.27.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814C-5048-4EB7-A9AD-D7850FB84A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070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1C08-EC83-4722-8D24-08E8415DAF77}" type="datetimeFigureOut">
              <a:rPr lang="hu-HU" smtClean="0"/>
              <a:t>2016.10.27.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814C-5048-4EB7-A9AD-D7850FB84A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842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1C08-EC83-4722-8D24-08E8415DAF77}" type="datetimeFigureOut">
              <a:rPr lang="hu-HU" smtClean="0"/>
              <a:t>2016.10.27.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814C-5048-4EB7-A9AD-D7850FB84A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000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1C08-EC83-4722-8D24-08E8415DAF77}" type="datetimeFigureOut">
              <a:rPr lang="hu-HU" smtClean="0"/>
              <a:t>2016.10.27.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814C-5048-4EB7-A9AD-D7850FB84A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04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1C08-EC83-4722-8D24-08E8415DAF77}" type="datetimeFigureOut">
              <a:rPr lang="hu-HU" smtClean="0"/>
              <a:t>2016.10.27.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814C-5048-4EB7-A9AD-D7850FB84A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279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1C08-EC83-4722-8D24-08E8415DAF77}" type="datetimeFigureOut">
              <a:rPr lang="hu-HU" smtClean="0"/>
              <a:t>2016.10.27.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814C-5048-4EB7-A9AD-D7850FB84A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915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1C08-EC83-4722-8D24-08E8415DAF77}" type="datetimeFigureOut">
              <a:rPr lang="hu-HU" smtClean="0"/>
              <a:t>2016.10.27.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814C-5048-4EB7-A9AD-D7850FB84A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0270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51C08-EC83-4722-8D24-08E8415DAF77}" type="datetimeFigureOut">
              <a:rPr lang="hu-HU" smtClean="0"/>
              <a:t>2016.10.27.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3814C-5048-4EB7-A9AD-D7850FB84A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931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78191" y="2269821"/>
            <a:ext cx="11887200" cy="2677656"/>
          </a:xfrm>
          <a:prstGeom prst="rect">
            <a:avLst/>
          </a:prstGeom>
          <a:solidFill>
            <a:schemeClr val="accent4">
              <a:lumMod val="20000"/>
              <a:lumOff val="80000"/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40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H</a:t>
            </a:r>
            <a:r>
              <a:rPr lang="hu-HU" sz="4000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agyományos ökológiai tudás és </a:t>
            </a:r>
          </a:p>
          <a:p>
            <a:pPr algn="ctr"/>
            <a:r>
              <a:rPr lang="hu-HU" sz="4000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a helyi közösségek szerepe a természetvédelemben </a:t>
            </a:r>
          </a:p>
          <a:p>
            <a:pPr algn="ctr"/>
            <a:r>
              <a:rPr lang="hu-HU" sz="3200" b="1" dirty="0" smtClean="0">
                <a:latin typeface="Garamond" panose="02020404030301010803" pitchFamily="18" charset="0"/>
              </a:rPr>
              <a:t>Varga Anna, Molnár Zsolt</a:t>
            </a:r>
          </a:p>
          <a:p>
            <a:pPr algn="ctr"/>
            <a:r>
              <a:rPr lang="hu-HU" sz="2800" dirty="0" smtClean="0">
                <a:latin typeface="Garamond" panose="02020404030301010803" pitchFamily="18" charset="0"/>
              </a:rPr>
              <a:t>Hagyományos Ökológiai Tudás Kutatócsoport</a:t>
            </a:r>
          </a:p>
          <a:p>
            <a:pPr algn="ctr"/>
            <a:r>
              <a:rPr lang="hu-HU" sz="2800" dirty="0" smtClean="0">
                <a:latin typeface="Garamond" panose="02020404030301010803" pitchFamily="18" charset="0"/>
              </a:rPr>
              <a:t>MTA ÖK Ökológiai és Botanikai Intézet</a:t>
            </a:r>
            <a:endParaRPr lang="hu-HU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92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 flipH="1">
            <a:off x="0" y="1013826"/>
            <a:ext cx="12090399" cy="5277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hu-HU" sz="2200" dirty="0" smtClean="0">
                <a:latin typeface="Garamond" panose="02020404030301010803" pitchFamily="18" charset="0"/>
              </a:rPr>
              <a:t>A </a:t>
            </a:r>
            <a:r>
              <a:rPr lang="hu-HU" sz="2200" dirty="0">
                <a:latin typeface="Garamond" panose="02020404030301010803" pitchFamily="18" charset="0"/>
              </a:rPr>
              <a:t>természetvédelem </a:t>
            </a:r>
            <a:r>
              <a:rPr lang="hu-HU" sz="2200" b="1" dirty="0">
                <a:latin typeface="Garamond" panose="02020404030301010803" pitchFamily="18" charset="0"/>
              </a:rPr>
              <a:t>legfontosabb kérdései és célkitűzései jelentősen megváltoztak </a:t>
            </a:r>
            <a:r>
              <a:rPr lang="hu-HU" sz="2200" dirty="0">
                <a:latin typeface="Garamond" panose="02020404030301010803" pitchFamily="18" charset="0"/>
              </a:rPr>
              <a:t>a hivatásos természetvédelem kezdete óta az ökológiai kutatások, és még inkább a gyakorlati természetvédelmi problémák hatására.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hu-HU" sz="2200" dirty="0">
                <a:latin typeface="Garamond" panose="02020404030301010803" pitchFamily="18" charset="0"/>
              </a:rPr>
              <a:t>A hatékony természetvédelem </a:t>
            </a:r>
            <a:r>
              <a:rPr lang="hu-HU" sz="2200" b="1" dirty="0" err="1">
                <a:latin typeface="Garamond" panose="02020404030301010803" pitchFamily="18" charset="0"/>
              </a:rPr>
              <a:t>élőhelyszinten</a:t>
            </a:r>
            <a:r>
              <a:rPr lang="hu-HU" sz="2200" b="1" dirty="0">
                <a:latin typeface="Garamond" panose="02020404030301010803" pitchFamily="18" charset="0"/>
              </a:rPr>
              <a:t>, </a:t>
            </a:r>
            <a:r>
              <a:rPr lang="hu-HU" sz="2200" dirty="0">
                <a:latin typeface="Garamond" panose="02020404030301010803" pitchFamily="18" charset="0"/>
              </a:rPr>
              <a:t>illetve </a:t>
            </a:r>
            <a:r>
              <a:rPr lang="hu-HU" sz="2200" b="1" dirty="0">
                <a:latin typeface="Garamond" panose="02020404030301010803" pitchFamily="18" charset="0"/>
              </a:rPr>
              <a:t>táji léptékben </a:t>
            </a:r>
            <a:r>
              <a:rPr lang="hu-HU" sz="2200" dirty="0">
                <a:latin typeface="Garamond" panose="02020404030301010803" pitchFamily="18" charset="0"/>
              </a:rPr>
              <a:t>történik. A folyamatok megértése során tájtörténeti adatok és a helyiekkel való beszélgetések a természetvédelmi kérdéseket, célkitűzéseket is a </a:t>
            </a:r>
            <a:r>
              <a:rPr lang="hu-HU" sz="2200" b="1" dirty="0">
                <a:latin typeface="Garamond" panose="02020404030301010803" pitchFamily="18" charset="0"/>
              </a:rPr>
              <a:t>„legmegfelelőbb kezelések”</a:t>
            </a:r>
            <a:r>
              <a:rPr lang="hu-HU" sz="2200" dirty="0">
                <a:latin typeface="Garamond" panose="02020404030301010803" pitchFamily="18" charset="0"/>
              </a:rPr>
              <a:t> és a </a:t>
            </a:r>
            <a:r>
              <a:rPr lang="hu-HU" sz="2200" b="1" dirty="0">
                <a:latin typeface="Garamond" panose="02020404030301010803" pitchFamily="18" charset="0"/>
              </a:rPr>
              <a:t>„tájban élő ember”</a:t>
            </a:r>
            <a:r>
              <a:rPr lang="hu-HU" sz="2200" dirty="0">
                <a:latin typeface="Garamond" panose="02020404030301010803" pitchFamily="18" charset="0"/>
              </a:rPr>
              <a:t> felé irányították az utóbbi években.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hu-HU" sz="2200" dirty="0">
                <a:latin typeface="Garamond" panose="02020404030301010803" pitchFamily="18" charset="0"/>
              </a:rPr>
              <a:t>Természetvédelemi munkáknak egyre jelentősebb részét képezik </a:t>
            </a:r>
            <a:r>
              <a:rPr lang="hu-HU" sz="2200" b="1" dirty="0">
                <a:latin typeface="Garamond" panose="02020404030301010803" pitchFamily="18" charset="0"/>
              </a:rPr>
              <a:t>a gazdálkodással kapcsolatos </a:t>
            </a:r>
            <a:r>
              <a:rPr lang="hu-HU" sz="2200" b="1" dirty="0" smtClean="0">
                <a:latin typeface="Garamond" panose="02020404030301010803" pitchFamily="18" charset="0"/>
              </a:rPr>
              <a:t>tevékenységek</a:t>
            </a:r>
            <a:r>
              <a:rPr lang="hu-HU" sz="2200" dirty="0" smtClean="0">
                <a:latin typeface="Garamond" panose="02020404030301010803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hu-HU" sz="2200" dirty="0" smtClean="0">
                <a:latin typeface="Garamond" panose="02020404030301010803" pitchFamily="18" charset="0"/>
              </a:rPr>
              <a:t>A </a:t>
            </a:r>
            <a:r>
              <a:rPr lang="hu-HU" sz="2200" dirty="0">
                <a:latin typeface="Garamond" panose="02020404030301010803" pitchFamily="18" charset="0"/>
              </a:rPr>
              <a:t>nemzetközi és hazai kutatások, illetve a természetvédelmi kezelések során is egyre inkább előtérbe kerül a </a:t>
            </a:r>
            <a:r>
              <a:rPr lang="hu-HU" sz="2200" b="1" dirty="0">
                <a:latin typeface="Garamond" panose="02020404030301010803" pitchFamily="18" charset="0"/>
              </a:rPr>
              <a:t>hagyományos ökológiai tudás / népi természetismeret</a:t>
            </a:r>
            <a:r>
              <a:rPr lang="hu-HU" sz="2200" dirty="0">
                <a:latin typeface="Garamond" panose="02020404030301010803" pitchFamily="18" charset="0"/>
              </a:rPr>
              <a:t>. </a:t>
            </a:r>
            <a:endParaRPr lang="hu-HU" sz="2200" dirty="0" smtClean="0">
              <a:latin typeface="Garamond" panose="02020404030301010803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hu-HU" sz="2200" dirty="0" smtClean="0">
                <a:latin typeface="Garamond" panose="02020404030301010803" pitchFamily="18" charset="0"/>
              </a:rPr>
              <a:t>A </a:t>
            </a:r>
            <a:r>
              <a:rPr lang="hu-HU" sz="2200" dirty="0">
                <a:latin typeface="Garamond" panose="02020404030301010803" pitchFamily="18" charset="0"/>
              </a:rPr>
              <a:t>készülő IPBES értékelések is kiemelten foglalkoznak a őslakosok és a helyi közösségek </a:t>
            </a:r>
            <a:r>
              <a:rPr lang="hu-HU" sz="2200" b="1" dirty="0">
                <a:latin typeface="Garamond" panose="02020404030301010803" pitchFamily="18" charset="0"/>
              </a:rPr>
              <a:t>hagyományos ökológiai tudásának a szerepével a </a:t>
            </a:r>
            <a:r>
              <a:rPr lang="hu-HU" sz="2200" b="1" dirty="0" err="1">
                <a:latin typeface="Garamond" panose="02020404030301010803" pitchFamily="18" charset="0"/>
              </a:rPr>
              <a:t>biodiverzitás</a:t>
            </a:r>
            <a:r>
              <a:rPr lang="hu-HU" sz="2200" b="1" dirty="0">
                <a:latin typeface="Garamond" panose="02020404030301010803" pitchFamily="18" charset="0"/>
              </a:rPr>
              <a:t> és ökoszisztéma szolgáltatások</a:t>
            </a:r>
            <a:r>
              <a:rPr lang="hu-HU" sz="2200" dirty="0">
                <a:latin typeface="Garamond" panose="02020404030301010803" pitchFamily="18" charset="0"/>
              </a:rPr>
              <a:t> megőrzésében</a:t>
            </a:r>
            <a:r>
              <a:rPr lang="hu-HU" sz="2200" dirty="0" smtClean="0">
                <a:latin typeface="Garamond" panose="02020404030301010803" pitchFamily="18" charset="0"/>
              </a:rPr>
              <a:t>.</a:t>
            </a:r>
            <a:endParaRPr lang="hu-HU" sz="2200" dirty="0">
              <a:latin typeface="Garamond" panose="02020404030301010803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62" y="0"/>
            <a:ext cx="893267" cy="927623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255485" y="244275"/>
            <a:ext cx="8990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C00000"/>
                </a:solidFill>
                <a:latin typeface="Garamond" panose="02020404030301010803" pitchFamily="18" charset="0"/>
              </a:rPr>
              <a:t>„Mit és hogyan védjünk?” </a:t>
            </a:r>
            <a:endParaRPr lang="hu-HU" sz="2800" b="1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9306" y="42073"/>
            <a:ext cx="893267" cy="92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olnarabel.gportal.hu/portal/molnarabel/image/gallery/1443129264_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7" y="4243745"/>
            <a:ext cx="1607709" cy="244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062" y="4222008"/>
            <a:ext cx="3451944" cy="24638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666" y="4243745"/>
            <a:ext cx="3666799" cy="244208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1006" y="4243745"/>
            <a:ext cx="1625515" cy="2442088"/>
          </a:xfrm>
          <a:prstGeom prst="rect">
            <a:avLst/>
          </a:prstGeom>
        </p:spPr>
      </p:pic>
      <p:pic>
        <p:nvPicPr>
          <p:cNvPr id="2052" name="Picture 4" descr="https://scontent-vie1-1.xx.fbcdn.net/v/t1.0-9/11032017_761895887258541_5315612300043531520_n.jpg?oh=269376a9e7c2c59b457481c15ecf83aa&amp;oe=589EE47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366" y="4243746"/>
            <a:ext cx="2442088" cy="244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16114" y="116115"/>
            <a:ext cx="12075886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accent4">
                    <a:lumMod val="50000"/>
                  </a:schemeClr>
                </a:solidFill>
                <a:latin typeface="Garamond" panose="02020404030301010803" pitchFamily="18" charset="0"/>
              </a:rPr>
              <a:t>Hagyományos ökológiai tudás / Népi természetismeret</a:t>
            </a:r>
          </a:p>
          <a:p>
            <a:pPr algn="ctr"/>
            <a:r>
              <a:rPr lang="hu-HU" sz="2200" i="1" dirty="0" smtClean="0">
                <a:latin typeface="Garamond" panose="02020404030301010803" pitchFamily="18" charset="0"/>
              </a:rPr>
              <a:t>Egy olyan élővilágra vonatkozó tudásforma, mely „könyvből” nem tanulható meg...</a:t>
            </a:r>
          </a:p>
          <a:p>
            <a:r>
              <a:rPr lang="hu-HU" sz="2200" dirty="0" err="1" smtClean="0">
                <a:latin typeface="Garamond" panose="02020404030301010803" pitchFamily="18" charset="0"/>
              </a:rPr>
              <a:t>Fikret</a:t>
            </a:r>
            <a:r>
              <a:rPr lang="hu-HU" sz="2200" dirty="0" smtClean="0">
                <a:latin typeface="Garamond" panose="02020404030301010803" pitchFamily="18" charset="0"/>
              </a:rPr>
              <a:t> Berkes (</a:t>
            </a:r>
            <a:r>
              <a:rPr lang="hu-HU" sz="2200" i="1" dirty="0" err="1" smtClean="0">
                <a:latin typeface="Garamond" panose="02020404030301010803" pitchFamily="18" charset="0"/>
              </a:rPr>
              <a:t>Sacred</a:t>
            </a:r>
            <a:r>
              <a:rPr lang="hu-HU" sz="2200" i="1" dirty="0" smtClean="0">
                <a:latin typeface="Garamond" panose="02020404030301010803" pitchFamily="18" charset="0"/>
              </a:rPr>
              <a:t> </a:t>
            </a:r>
            <a:r>
              <a:rPr lang="hu-HU" sz="2200" i="1" dirty="0" err="1" smtClean="0">
                <a:latin typeface="Garamond" panose="02020404030301010803" pitchFamily="18" charset="0"/>
              </a:rPr>
              <a:t>Ecology</a:t>
            </a:r>
            <a:r>
              <a:rPr lang="hu-HU" sz="2200" i="1" dirty="0" smtClean="0">
                <a:latin typeface="Garamond" panose="02020404030301010803" pitchFamily="18" charset="0"/>
              </a:rPr>
              <a:t>, 2013</a:t>
            </a:r>
            <a:r>
              <a:rPr lang="hu-HU" sz="2200" dirty="0" smtClean="0">
                <a:latin typeface="Garamond" panose="02020404030301010803" pitchFamily="18" charset="0"/>
              </a:rPr>
              <a:t>) világszerte elismert meghatározása alapján </a:t>
            </a:r>
          </a:p>
          <a:p>
            <a:r>
              <a:rPr lang="hu-HU" sz="2200" b="1" dirty="0" smtClean="0">
                <a:latin typeface="Garamond" panose="02020404030301010803" pitchFamily="18" charset="0"/>
              </a:rPr>
              <a:t>a </a:t>
            </a:r>
            <a:r>
              <a:rPr lang="hu-HU" sz="2200" b="1" dirty="0">
                <a:latin typeface="Garamond" panose="02020404030301010803" pitchFamily="18" charset="0"/>
              </a:rPr>
              <a:t>hagyományos ökológiai tudás szervesen összekapcsolódó négy egységéből áll</a:t>
            </a:r>
            <a:r>
              <a:rPr lang="hu-HU" sz="2200" b="1" dirty="0" smtClean="0">
                <a:latin typeface="Garamond" panose="02020404030301010803" pitchFamily="18" charset="0"/>
              </a:rPr>
              <a:t>:</a:t>
            </a:r>
            <a:endParaRPr lang="hu-HU" dirty="0"/>
          </a:p>
          <a:p>
            <a:pPr marL="800100" lvl="1" indent="-342900">
              <a:buFont typeface="+mj-lt"/>
              <a:buAutoNum type="arabicPeriod"/>
            </a:pPr>
            <a:r>
              <a:rPr lang="hu-HU" sz="2200" dirty="0">
                <a:latin typeface="Garamond" panose="02020404030301010803" pitchFamily="18" charset="0"/>
              </a:rPr>
              <a:t>Élővilág és ökológiai folyamatok helyi ismerete  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sz="2200" dirty="0">
                <a:latin typeface="Garamond" panose="02020404030301010803" pitchFamily="18" charset="0"/>
              </a:rPr>
              <a:t>Gyakorlati tudás a helyi természeti erőforrások használatára vonatkozóan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sz="2200" dirty="0">
                <a:latin typeface="Garamond" panose="02020404030301010803" pitchFamily="18" charset="0"/>
              </a:rPr>
              <a:t>Világkép és értékrend, melynek kiemelt részét képezi a természet tisztelete és alázatos megközelítése</a:t>
            </a:r>
          </a:p>
          <a:p>
            <a:pPr marL="800100" lvl="1" indent="-342900">
              <a:buFont typeface="+mj-lt"/>
              <a:buAutoNum type="arabicPeriod"/>
            </a:pPr>
            <a:r>
              <a:rPr lang="hu-HU" sz="2200" dirty="0">
                <a:latin typeface="Garamond" panose="02020404030301010803" pitchFamily="18" charset="0"/>
              </a:rPr>
              <a:t>A tudás átadása generációról generációra történik; a tanulás többnyire gyakorlat és megtapasztalás során zajlik.</a:t>
            </a:r>
          </a:p>
          <a:p>
            <a:endParaRPr lang="hu-HU" sz="2200" b="1" dirty="0">
              <a:latin typeface="Garamond" panose="02020404030301010803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16114" y="3347769"/>
            <a:ext cx="11942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u-HU" sz="2400" dirty="0" smtClean="0">
                <a:latin typeface="Garamond" panose="02020404030301010803" pitchFamily="18" charset="0"/>
              </a:rPr>
              <a:t>Ezzel a természetvédelmi szempontból is igen értékes tudással, </a:t>
            </a:r>
            <a:r>
              <a:rPr lang="hu-HU" sz="2400" i="1" dirty="0" smtClean="0">
                <a:latin typeface="Garamond" panose="02020404030301010803" pitchFamily="18" charset="0"/>
              </a:rPr>
              <a:t>szellemi kulturális örökséggel</a:t>
            </a:r>
            <a:r>
              <a:rPr lang="hu-HU" sz="2400" dirty="0" smtClean="0">
                <a:latin typeface="Garamond" panose="02020404030301010803" pitchFamily="18" charset="0"/>
              </a:rPr>
              <a:t>,  </a:t>
            </a:r>
          </a:p>
          <a:p>
            <a:pPr algn="ctr"/>
            <a:r>
              <a:rPr lang="hu-HU" sz="2400" dirty="0">
                <a:latin typeface="Garamond" panose="02020404030301010803" pitchFamily="18" charset="0"/>
              </a:rPr>
              <a:t> </a:t>
            </a:r>
            <a:r>
              <a:rPr lang="hu-HU" sz="2400" dirty="0" smtClean="0">
                <a:latin typeface="Garamond" panose="02020404030301010803" pitchFamily="18" charset="0"/>
              </a:rPr>
              <a:t>a nap mint nap </a:t>
            </a:r>
            <a:r>
              <a:rPr lang="hu-HU" sz="2400" dirty="0">
                <a:latin typeface="Garamond" panose="02020404030301010803" pitchFamily="18" charset="0"/>
              </a:rPr>
              <a:t>a</a:t>
            </a:r>
            <a:r>
              <a:rPr lang="hu-HU" sz="2400" dirty="0" smtClean="0">
                <a:latin typeface="Garamond" panose="02020404030301010803" pitchFamily="18" charset="0"/>
              </a:rPr>
              <a:t>  </a:t>
            </a:r>
            <a:r>
              <a:rPr lang="hu-HU" sz="2400" b="1" dirty="0" smtClean="0">
                <a:latin typeface="Garamond" panose="02020404030301010803" pitchFamily="18" charset="0"/>
              </a:rPr>
              <a:t>tájban élő és dolgozó emberek </a:t>
            </a:r>
            <a:r>
              <a:rPr lang="hu-HU" sz="2400" dirty="0" smtClean="0">
                <a:latin typeface="Garamond" panose="02020404030301010803" pitchFamily="18" charset="0"/>
              </a:rPr>
              <a:t>ma is</a:t>
            </a:r>
            <a:r>
              <a:rPr lang="hu-HU" sz="2400" b="1" dirty="0" smtClean="0">
                <a:latin typeface="Garamond" panose="02020404030301010803" pitchFamily="18" charset="0"/>
              </a:rPr>
              <a:t> </a:t>
            </a:r>
            <a:r>
              <a:rPr lang="hu-HU" sz="2400" dirty="0" smtClean="0">
                <a:latin typeface="Garamond" panose="02020404030301010803" pitchFamily="18" charset="0"/>
              </a:rPr>
              <a:t>rendelkeznek.</a:t>
            </a:r>
          </a:p>
        </p:txBody>
      </p:sp>
    </p:spTree>
    <p:extLst>
      <p:ext uri="{BB962C8B-B14F-4D97-AF65-F5344CB8AC3E}">
        <p14:creationId xmlns:p14="http://schemas.microsoft.com/office/powerpoint/2010/main" val="420138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116114" y="110068"/>
            <a:ext cx="119742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Védett természeti értékek, melyek a hagyományos ökológiai tudással működtetett tájhasználatnak köszönhetően maradtak meg. Bizonyítékai a biológiai </a:t>
            </a:r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és kulturális sokféleség (</a:t>
            </a:r>
            <a:r>
              <a:rPr lang="hu-HU" sz="2400" b="1" dirty="0" err="1" smtClean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biocultural</a:t>
            </a:r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hu-HU" sz="2400" b="1" dirty="0" err="1" smtClean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diversity</a:t>
            </a:r>
            <a:r>
              <a:rPr lang="hu-HU" sz="2400" b="1" dirty="0" smtClean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) megőrzésének egymásra utaltságára.</a:t>
            </a:r>
            <a:endParaRPr lang="hu-HU" sz="2400" b="1" dirty="0">
              <a:solidFill>
                <a:schemeClr val="accent6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3074" name="Picture 2" descr="Képtalál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675" y="1384362"/>
            <a:ext cx="5490053" cy="309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10239124" y="1408163"/>
            <a:ext cx="18512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600" b="0" i="0" cap="all" dirty="0" smtClean="0">
                <a:solidFill>
                  <a:srgbClr val="808080"/>
                </a:solidFill>
                <a:effectLst/>
                <a:latin typeface="Titillium Web"/>
              </a:rPr>
              <a:t>SHUTTERSTOCK</a:t>
            </a:r>
            <a:endParaRPr lang="hu-HU" sz="1600" dirty="0"/>
          </a:p>
        </p:txBody>
      </p:sp>
      <p:pic>
        <p:nvPicPr>
          <p:cNvPr id="3076" name="Picture 4" descr="Képtalála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152" y="4022629"/>
            <a:ext cx="4098852" cy="272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680" b="13943"/>
          <a:stretch/>
        </p:blipFill>
        <p:spPr>
          <a:xfrm>
            <a:off x="116114" y="1369682"/>
            <a:ext cx="4223657" cy="5367422"/>
          </a:xfrm>
          <a:prstGeom prst="rect">
            <a:avLst/>
          </a:prstGeom>
        </p:spPr>
      </p:pic>
      <p:pic>
        <p:nvPicPr>
          <p:cNvPr id="3078" name="Picture 6" descr="http://molnarabel.gportal.hu/portal/molnarabel/image/gallery/1443128047_9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460" y="4022629"/>
            <a:ext cx="4121268" cy="274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 rotWithShape="1">
          <a:blip r:embed="rId6"/>
          <a:srcRect r="24650"/>
          <a:stretch/>
        </p:blipFill>
        <p:spPr>
          <a:xfrm>
            <a:off x="4198985" y="1384362"/>
            <a:ext cx="2978669" cy="2638267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6335608" y="3837500"/>
            <a:ext cx="89639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000" dirty="0" smtClean="0"/>
              <a:t>F:Nagy Károly</a:t>
            </a:r>
            <a:endParaRPr lang="hu-HU" sz="1000" dirty="0"/>
          </a:p>
        </p:txBody>
      </p:sp>
    </p:spTree>
    <p:extLst>
      <p:ext uri="{BB962C8B-B14F-4D97-AF65-F5344CB8AC3E}">
        <p14:creationId xmlns:p14="http://schemas.microsoft.com/office/powerpoint/2010/main" val="2453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628" y="1287865"/>
            <a:ext cx="4263286" cy="319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174170" y="1287843"/>
            <a:ext cx="757645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u-HU" sz="2200" b="1" dirty="0">
                <a:latin typeface="Garamond" panose="02020404030301010803" pitchFamily="18" charset="0"/>
              </a:rPr>
              <a:t>Sok konfliktust </a:t>
            </a:r>
            <a:r>
              <a:rPr lang="hu-HU" sz="2200" dirty="0">
                <a:latin typeface="Garamond" panose="02020404030301010803" pitchFamily="18" charset="0"/>
              </a:rPr>
              <a:t>élt és él át a természetvédelem a helyi emberekkel, közösségekkel a természet védelme során (itt és most a tájban élő emberről beszélünk!).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u-HU" sz="2200" dirty="0">
                <a:latin typeface="Garamond" panose="02020404030301010803" pitchFamily="18" charset="0"/>
              </a:rPr>
              <a:t>A hagyományos ökológiai tudás ezeknek a konfliktusoknak a kezeléséhez és hosszú távú  természetvédelmi megőrzési módokhoz tud hozzájárulni. Cél, hogy ne valaki ellenében, hanem valakikkel </a:t>
            </a:r>
            <a:r>
              <a:rPr lang="hu-HU" sz="2200" b="1" dirty="0">
                <a:latin typeface="Garamond" panose="02020404030301010803" pitchFamily="18" charset="0"/>
              </a:rPr>
              <a:t>együtt lehessen megőrizni természeti értékeinket</a:t>
            </a:r>
            <a:r>
              <a:rPr lang="hu-HU" sz="2200" dirty="0">
                <a:latin typeface="Garamond" panose="02020404030301010803" pitchFamily="18" charset="0"/>
              </a:rPr>
              <a:t>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u-HU" sz="2200" dirty="0">
                <a:latin typeface="Garamond" panose="02020404030301010803" pitchFamily="18" charset="0"/>
              </a:rPr>
              <a:t>Számos nemzetközi példa (</a:t>
            </a:r>
            <a:r>
              <a:rPr lang="hu-HU" sz="2200" i="1" dirty="0" err="1">
                <a:latin typeface="Garamond" panose="02020404030301010803" pitchFamily="18" charset="0"/>
              </a:rPr>
              <a:t>Community-based</a:t>
            </a:r>
            <a:r>
              <a:rPr lang="hu-HU" sz="2200" i="1" dirty="0">
                <a:latin typeface="Garamond" panose="02020404030301010803" pitchFamily="18" charset="0"/>
              </a:rPr>
              <a:t> </a:t>
            </a:r>
            <a:r>
              <a:rPr lang="hu-HU" sz="2200" i="1" dirty="0" err="1">
                <a:latin typeface="Garamond" panose="02020404030301010803" pitchFamily="18" charset="0"/>
              </a:rPr>
              <a:t>Conservation</a:t>
            </a:r>
            <a:r>
              <a:rPr lang="hu-HU" sz="2200" dirty="0">
                <a:latin typeface="Garamond" panose="02020404030301010803" pitchFamily="18" charset="0"/>
              </a:rPr>
              <a:t>) mellett magyarországi eredmények is mutatják, hogy </a:t>
            </a:r>
            <a:r>
              <a:rPr lang="hu-HU" sz="2200" b="1" dirty="0">
                <a:latin typeface="Garamond" panose="02020404030301010803" pitchFamily="18" charset="0"/>
              </a:rPr>
              <a:t>helyi közösségek és természetvédelmi intézmények együttműködése </a:t>
            </a:r>
            <a:r>
              <a:rPr lang="hu-HU" sz="2200" dirty="0">
                <a:latin typeface="Garamond" panose="02020404030301010803" pitchFamily="18" charset="0"/>
              </a:rPr>
              <a:t>jelentős mértékben növeli a természetvédelem eredményességét és elfogadottságát is.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hu-HU" sz="2200" dirty="0">
                <a:latin typeface="Garamond" panose="02020404030301010803" pitchFamily="18" charset="0"/>
              </a:rPr>
              <a:t>Fontos új cél lehet a </a:t>
            </a:r>
            <a:r>
              <a:rPr lang="hu-HU" sz="2200" b="1" dirty="0">
                <a:latin typeface="Garamond" panose="02020404030301010803" pitchFamily="18" charset="0"/>
              </a:rPr>
              <a:t>közös tudásalkotás</a:t>
            </a:r>
            <a:r>
              <a:rPr lang="hu-HU" sz="2200" dirty="0">
                <a:latin typeface="Garamond" panose="02020404030301010803" pitchFamily="18" charset="0"/>
              </a:rPr>
              <a:t> (</a:t>
            </a:r>
            <a:r>
              <a:rPr lang="hu-HU" sz="2200" dirty="0" err="1">
                <a:latin typeface="Garamond" panose="02020404030301010803" pitchFamily="18" charset="0"/>
              </a:rPr>
              <a:t>knowledge</a:t>
            </a:r>
            <a:r>
              <a:rPr lang="hu-HU" sz="2200" dirty="0">
                <a:latin typeface="Garamond" panose="02020404030301010803" pitchFamily="18" charset="0"/>
              </a:rPr>
              <a:t> </a:t>
            </a:r>
            <a:r>
              <a:rPr lang="hu-HU" sz="2200" dirty="0" err="1">
                <a:latin typeface="Garamond" panose="02020404030301010803" pitchFamily="18" charset="0"/>
              </a:rPr>
              <a:t>co-production</a:t>
            </a:r>
            <a:r>
              <a:rPr lang="hu-HU" sz="2200" dirty="0" smtClean="0">
                <a:latin typeface="Garamond" panose="02020404030301010803" pitchFamily="18" charset="0"/>
              </a:rPr>
              <a:t>).</a:t>
            </a:r>
            <a:endParaRPr lang="hu-HU" sz="2200" dirty="0">
              <a:latin typeface="Garamond" panose="02020404030301010803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174170" y="130558"/>
            <a:ext cx="11709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A </a:t>
            </a:r>
            <a:r>
              <a:rPr lang="hu-HU" sz="28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helyi emberek, közösségek és a természetvédelmi intézmények kapcsolata</a:t>
            </a:r>
          </a:p>
          <a:p>
            <a:pPr algn="ctr"/>
            <a:r>
              <a:rPr lang="hu-HU" sz="28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meghatározó a hagyományos ökológiai tudás alkalmazása </a:t>
            </a:r>
            <a:r>
              <a:rPr lang="hu-HU" sz="2800" b="1" dirty="0" smtClean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szempontjából</a:t>
            </a:r>
            <a:endParaRPr lang="hu-HU" sz="2800" b="1" dirty="0">
              <a:solidFill>
                <a:schemeClr val="accent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07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343436" y="1443503"/>
            <a:ext cx="1177129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hu-HU" sz="2200" dirty="0" smtClean="0">
                <a:latin typeface="Garamond" panose="02020404030301010803" pitchFamily="18" charset="0"/>
              </a:rPr>
              <a:t>A </a:t>
            </a:r>
            <a:r>
              <a:rPr lang="hu-HU" sz="2200" dirty="0">
                <a:latin typeface="Garamond" panose="02020404030301010803" pitchFamily="18" charset="0"/>
              </a:rPr>
              <a:t>törvény egyik gyengésége, hogy hiányzik belőle a hagyományos ökológiai tudás és a helyi közösségek természetvédelmi szerepe .</a:t>
            </a:r>
          </a:p>
          <a:p>
            <a:pPr lvl="1"/>
            <a:r>
              <a:rPr lang="hu-HU" sz="2200" dirty="0">
                <a:latin typeface="Garamond" panose="02020404030301010803" pitchFamily="18" charset="0"/>
              </a:rPr>
              <a:t>Az alábbi paragrafusok esetében látjuk kiemelten fontosnak a hagyományos ökológiai tudásra, a helyi közösségekre és kiemelten a biológiai és kulturális sokféleség összekapcsolódó voltára való utalást: </a:t>
            </a:r>
          </a:p>
          <a:p>
            <a:pPr lvl="1"/>
            <a:r>
              <a:rPr lang="hu-HU" sz="2200" dirty="0">
                <a:latin typeface="Garamond" panose="02020404030301010803" pitchFamily="18" charset="0"/>
              </a:rPr>
              <a:t>1;2; 3; 4; 6; 7; 8; 16; 17; 53; 62; 63; 79</a:t>
            </a:r>
          </a:p>
          <a:p>
            <a:pPr lvl="0"/>
            <a:endParaRPr lang="hu-HU" sz="2200" dirty="0" smtClean="0">
              <a:latin typeface="Garamond" panose="02020404030301010803" pitchFamily="18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hu-HU" sz="2200" dirty="0" smtClean="0">
                <a:latin typeface="Garamond" panose="02020404030301010803" pitchFamily="18" charset="0"/>
              </a:rPr>
              <a:t>Fontos</a:t>
            </a:r>
            <a:r>
              <a:rPr lang="hu-HU" sz="2200" dirty="0">
                <a:latin typeface="Garamond" panose="02020404030301010803" pitchFamily="18" charset="0"/>
              </a:rPr>
              <a:t>, hogy a meglévő helyi hazai sikerek tapasztalataira építve a leendő törvény motiválja és segítse a helyi közösségek és a természetvédelmi intézmények </a:t>
            </a:r>
            <a:r>
              <a:rPr lang="hu-HU" sz="2200" b="1" dirty="0">
                <a:latin typeface="Garamond" panose="02020404030301010803" pitchFamily="18" charset="0"/>
              </a:rPr>
              <a:t>közötti együttműködődést, a közös tudásalkotást </a:t>
            </a:r>
            <a:r>
              <a:rPr lang="hu-HU" sz="2200" dirty="0">
                <a:latin typeface="Garamond" panose="02020404030301010803" pitchFamily="18" charset="0"/>
              </a:rPr>
              <a:t>helyi, térségi és országos szinten egyaránt.</a:t>
            </a:r>
          </a:p>
          <a:p>
            <a:pPr algn="just"/>
            <a:r>
              <a:rPr lang="hu-HU" sz="2200" i="1" dirty="0" smtClean="0">
                <a:latin typeface="Garamond" panose="02020404030301010803" pitchFamily="18" charset="0"/>
              </a:rPr>
              <a:t>Például: helyi közösségi kulturális </a:t>
            </a:r>
            <a:r>
              <a:rPr lang="hu-HU" sz="2200" i="1" smtClean="0">
                <a:latin typeface="Garamond" panose="02020404030301010803" pitchFamily="18" charset="0"/>
              </a:rPr>
              <a:t>hagyományőrző csoportok </a:t>
            </a:r>
            <a:r>
              <a:rPr lang="hu-HU" sz="2200" i="1" dirty="0" smtClean="0">
                <a:latin typeface="Garamond" panose="02020404030301010803" pitchFamily="18" charset="0"/>
              </a:rPr>
              <a:t>motiválása természetvédelmi tevékenységekbe való részvételre.</a:t>
            </a:r>
          </a:p>
          <a:p>
            <a:pPr algn="just"/>
            <a:endParaRPr lang="hu-HU" sz="2200" i="1" dirty="0" smtClean="0">
              <a:latin typeface="Garamond" panose="020204040303010108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u-HU" sz="2200" dirty="0" smtClean="0">
                <a:latin typeface="Garamond" panose="02020404030301010803" pitchFamily="18" charset="0"/>
              </a:rPr>
              <a:t>Igazodva IPBES állásfoglalásához és magyarországi eredményekhez alapvetően fontos, hogy megjelenjen a törvényben a természetvédelemhez nélkülözhetetlen </a:t>
            </a:r>
          </a:p>
          <a:p>
            <a:pPr algn="ctr"/>
            <a:r>
              <a:rPr lang="hu-HU" sz="2200" b="1" dirty="0" smtClean="0">
                <a:latin typeface="Garamond" panose="02020404030301010803" pitchFamily="18" charset="0"/>
              </a:rPr>
              <a:t>biológiai és kulturális sokféleség egységének a szellemisége</a:t>
            </a:r>
            <a:endParaRPr lang="hu-HU" sz="2200" b="1" dirty="0">
              <a:latin typeface="Garamond" panose="02020404030301010803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956015" y="257576"/>
            <a:ext cx="85461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solidFill>
                  <a:srgbClr val="800000"/>
                </a:solidFill>
                <a:latin typeface="Garamond" panose="02020404030301010803" pitchFamily="18" charset="0"/>
              </a:rPr>
              <a:t>Javaslatok a természetvédelmi törvény fejlesztésére </a:t>
            </a:r>
          </a:p>
          <a:p>
            <a:pPr algn="ctr"/>
            <a:r>
              <a:rPr lang="hu-HU" sz="2800" dirty="0" smtClean="0">
                <a:solidFill>
                  <a:srgbClr val="800000"/>
                </a:solidFill>
                <a:latin typeface="Garamond" panose="02020404030301010803" pitchFamily="18" charset="0"/>
              </a:rPr>
              <a:t>a hagyományos ökológiai tudás szemszögéből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045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0" y="342700"/>
            <a:ext cx="1177129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u-HU" sz="2200" dirty="0" smtClean="0">
                <a:latin typeface="Garamond" panose="02020404030301010803" pitchFamily="18" charset="0"/>
              </a:rPr>
              <a:t>Fontos</a:t>
            </a:r>
            <a:r>
              <a:rPr lang="hu-HU" sz="2200" dirty="0">
                <a:latin typeface="Garamond" panose="02020404030301010803" pitchFamily="18" charset="0"/>
              </a:rPr>
              <a:t>, hogy a meglévő helyi hazai sikerek tapasztalataira építve a leendő törvény motiválja és segítse a helyi közösségek és a természetvédelmi intézmények </a:t>
            </a:r>
            <a:r>
              <a:rPr lang="hu-HU" sz="2200" b="1" dirty="0">
                <a:latin typeface="Garamond" panose="02020404030301010803" pitchFamily="18" charset="0"/>
              </a:rPr>
              <a:t>közötti együttműködődést, a közös tudásalkotást </a:t>
            </a:r>
            <a:r>
              <a:rPr lang="hu-HU" sz="2200" dirty="0">
                <a:latin typeface="Garamond" panose="02020404030301010803" pitchFamily="18" charset="0"/>
              </a:rPr>
              <a:t>helyi, térségi és országos szinten egyaránt.</a:t>
            </a:r>
          </a:p>
          <a:p>
            <a:pPr algn="just"/>
            <a:endParaRPr lang="hu-HU" sz="2200" i="1" dirty="0" smtClean="0">
              <a:latin typeface="Garamond" panose="02020404030301010803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hu-HU" sz="2200" dirty="0" smtClean="0">
                <a:latin typeface="Garamond" panose="02020404030301010803" pitchFamily="18" charset="0"/>
              </a:rPr>
              <a:t>Igazodva IPBES állásfoglalásához és magyarországi eredményekhez alapvetően fontos, hogy </a:t>
            </a:r>
            <a:r>
              <a:rPr lang="hu-HU" sz="2200" b="1" dirty="0" smtClean="0">
                <a:latin typeface="Garamond" panose="02020404030301010803" pitchFamily="18" charset="0"/>
              </a:rPr>
              <a:t>megjelenjen a törvényben </a:t>
            </a:r>
            <a:r>
              <a:rPr lang="hu-HU" sz="2200" dirty="0" smtClean="0">
                <a:latin typeface="Garamond" panose="02020404030301010803" pitchFamily="18" charset="0"/>
              </a:rPr>
              <a:t>a természetvédelemhez nélkülözhetetlen </a:t>
            </a:r>
          </a:p>
          <a:p>
            <a:pPr algn="ctr"/>
            <a:r>
              <a:rPr lang="hu-HU" sz="2200" b="1" dirty="0">
                <a:latin typeface="Garamond" panose="02020404030301010803" pitchFamily="18" charset="0"/>
              </a:rPr>
              <a:t>t</a:t>
            </a:r>
            <a:r>
              <a:rPr lang="hu-HU" sz="2200" b="1" dirty="0" smtClean="0">
                <a:latin typeface="Garamond" panose="02020404030301010803" pitchFamily="18" charset="0"/>
              </a:rPr>
              <a:t>ermészeti és szellemi kulturális örökség és sokféleség összetartozó  egységének a szellemisége</a:t>
            </a:r>
            <a:endParaRPr lang="hu-HU" sz="2200" b="1" dirty="0">
              <a:latin typeface="Garamond" panose="02020404030301010803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874" y="2804912"/>
            <a:ext cx="4394843" cy="329981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961883" y="6246253"/>
            <a:ext cx="2931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v</a:t>
            </a:r>
            <a:r>
              <a:rPr lang="hu-HU" dirty="0" err="1" smtClean="0"/>
              <a:t>arga.anna</a:t>
            </a:r>
            <a:r>
              <a:rPr lang="hu-HU" dirty="0" smtClean="0"/>
              <a:t>@</a:t>
            </a:r>
            <a:r>
              <a:rPr lang="hu-HU" dirty="0" err="1" smtClean="0"/>
              <a:t>okologia.mta.hu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5331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643</Words>
  <Application>Microsoft Office PowerPoint</Application>
  <PresentationFormat>Egyéni</PresentationFormat>
  <Paragraphs>46</Paragraphs>
  <Slides>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8" baseType="lpstr">
      <vt:lpstr>Office-téma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>MTA ÖK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xy</dc:creator>
  <cp:lastModifiedBy>Radnai Anna</cp:lastModifiedBy>
  <cp:revision>50</cp:revision>
  <dcterms:created xsi:type="dcterms:W3CDTF">2016-10-15T20:32:33Z</dcterms:created>
  <dcterms:modified xsi:type="dcterms:W3CDTF">2016-10-27T13:06:54Z</dcterms:modified>
</cp:coreProperties>
</file>