
<file path=[Content_Types].xml><?xml version="1.0" encoding="utf-8"?>
<Types xmlns="http://schemas.openxmlformats.org/package/2006/content-types">
  <Default Extension="png"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05" r:id="rId3"/>
    <p:sldId id="342" r:id="rId4"/>
    <p:sldId id="344" r:id="rId5"/>
    <p:sldId id="338" r:id="rId6"/>
    <p:sldId id="343" r:id="rId7"/>
    <p:sldId id="339" r:id="rId8"/>
    <p:sldId id="336" r:id="rId9"/>
    <p:sldId id="331" r:id="rId10"/>
    <p:sldId id="334" r:id="rId11"/>
    <p:sldId id="327" r:id="rId12"/>
  </p:sldIdLst>
  <p:sldSz cx="9144000" cy="6858000" type="screen4x3"/>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árkonyi Gábriel" initials="VG" lastIdx="1" clrIdx="0"/>
  <p:cmAuthor id="1" name="TMF" initials="TMF" lastIdx="0" clrIdx="1"/>
  <p:cmAuthor id="2" name="SzR" initials="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273" autoAdjust="0"/>
    <p:restoredTop sz="61783" autoAdjust="0"/>
  </p:normalViewPr>
  <p:slideViewPr>
    <p:cSldViewPr>
      <p:cViewPr>
        <p:scale>
          <a:sx n="66" d="100"/>
          <a:sy n="66" d="100"/>
        </p:scale>
        <p:origin x="-1014" y="-10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4" d="100"/>
          <a:sy n="94" d="100"/>
        </p:scale>
        <p:origin x="-265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gvvrcommon03\gvvrcommon03\VM_TOO\&#214;koturizmus\2016\&#214;kol&#233;tesitmenyek_adatbazisa\&#214;KOL&#201;TES&#205;TM&#201;NYEK_ADATB&#193;ZIS_2016.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gvvrcommon03\gvvrcommon03\VM_TOO\&#214;koturizmus\2016\L&#225;togat&#243;statisztika_2015\L&#225;togat&#243;statisztika_2015_10NPI.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explosion val="25"/>
          <c:dLbls>
            <c:txPr>
              <a:bodyPr/>
              <a:lstStyle/>
              <a:p>
                <a:pPr>
                  <a:defRPr sz="1400" baseline="0"/>
                </a:pPr>
                <a:endParaRPr lang="hu-HU"/>
              </a:p>
            </c:txPr>
            <c:showLegendKey val="0"/>
            <c:showVal val="1"/>
            <c:showCatName val="0"/>
            <c:showSerName val="0"/>
            <c:showPercent val="0"/>
            <c:showBubbleSize val="0"/>
            <c:showLeaderLines val="0"/>
          </c:dLbls>
          <c:cat>
            <c:strRef>
              <c:f>Munka2!$A$1:$A$7</c:f>
              <c:strCache>
                <c:ptCount val="7"/>
                <c:pt idx="0">
                  <c:v>Fogadó-, Látogató- és Oktatkóközpont</c:v>
                </c:pt>
                <c:pt idx="1">
                  <c:v>Tanösvény</c:v>
                </c:pt>
                <c:pt idx="2">
                  <c:v>Látogatható barlang</c:v>
                </c:pt>
                <c:pt idx="3">
                  <c:v>Tájház</c:v>
                </c:pt>
                <c:pt idx="4">
                  <c:v>Arborétum, Botanikus kert</c:v>
                </c:pt>
                <c:pt idx="5">
                  <c:v>Egyéb bemutatóhely</c:v>
                </c:pt>
                <c:pt idx="6">
                  <c:v>Erdei iskolai bázishely</c:v>
                </c:pt>
              </c:strCache>
            </c:strRef>
          </c:cat>
          <c:val>
            <c:numRef>
              <c:f>Munka2!$B$1:$B$7</c:f>
              <c:numCache>
                <c:formatCode>General</c:formatCode>
                <c:ptCount val="7"/>
                <c:pt idx="0">
                  <c:v>33</c:v>
                </c:pt>
                <c:pt idx="1">
                  <c:v>180</c:v>
                </c:pt>
                <c:pt idx="2">
                  <c:v>34</c:v>
                </c:pt>
                <c:pt idx="3">
                  <c:v>8</c:v>
                </c:pt>
                <c:pt idx="4">
                  <c:v>3</c:v>
                </c:pt>
                <c:pt idx="5">
                  <c:v>61</c:v>
                </c:pt>
                <c:pt idx="6">
                  <c:v>15</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6433459937370867"/>
          <c:y val="7.9701305118144786E-2"/>
          <c:w val="0.42758654762833725"/>
          <c:h val="0.86844517275858291"/>
        </c:manualLayout>
      </c:layout>
      <c:overlay val="0"/>
      <c:txPr>
        <a:bodyPr/>
        <a:lstStyle/>
        <a:p>
          <a:pPr>
            <a:defRPr sz="1300" baseline="0">
              <a:latin typeface="Times New Roman" panose="02020603050405020304" pitchFamily="18" charset="0"/>
            </a:defRPr>
          </a:pPr>
          <a:endParaRPr lang="hu-HU"/>
        </a:p>
      </c:txPr>
    </c:legend>
    <c:plotVisOnly val="1"/>
    <c:dispBlanksAs val="zero"/>
    <c:showDLblsOverMax val="0"/>
  </c:chart>
  <c:spPr>
    <a:effectLst>
      <a:innerShdw blurRad="63500" dist="50800" dir="18900000">
        <a:prstClr val="black">
          <a:alpha val="50000"/>
        </a:prstClr>
      </a:inn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20"/>
      <c:depthPercent val="100"/>
      <c:rAngAx val="1"/>
    </c:view3D>
    <c:floor>
      <c:thickness val="0"/>
    </c:floor>
    <c:sideWall>
      <c:thickness val="0"/>
      <c:spPr>
        <a:solidFill>
          <a:schemeClr val="accent3">
            <a:lumMod val="60000"/>
            <a:lumOff val="40000"/>
          </a:schemeClr>
        </a:solidFill>
      </c:spPr>
    </c:sideWall>
    <c:backWall>
      <c:thickness val="0"/>
      <c:spPr>
        <a:solidFill>
          <a:schemeClr val="accent3">
            <a:lumMod val="60000"/>
            <a:lumOff val="40000"/>
          </a:schemeClr>
        </a:solidFill>
      </c:spPr>
    </c:backWall>
    <c:plotArea>
      <c:layout>
        <c:manualLayout>
          <c:layoutTarget val="inner"/>
          <c:xMode val="edge"/>
          <c:yMode val="edge"/>
          <c:x val="0.15692059856597138"/>
          <c:y val="7.3661897000423263E-2"/>
          <c:w val="0.7888119268799193"/>
          <c:h val="0.78536429864294122"/>
        </c:manualLayout>
      </c:layout>
      <c:bar3DChart>
        <c:barDir val="col"/>
        <c:grouping val="clustered"/>
        <c:varyColors val="0"/>
        <c:ser>
          <c:idx val="0"/>
          <c:order val="0"/>
          <c:spPr>
            <a:solidFill>
              <a:schemeClr val="accent3"/>
            </a:solidFill>
          </c:spPr>
          <c:invertIfNegative val="0"/>
          <c:cat>
            <c:numRef>
              <c:f>diagram!$A$24:$A$34</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diagram!$B$24:$B$34</c:f>
              <c:numCache>
                <c:formatCode>General</c:formatCode>
                <c:ptCount val="11"/>
                <c:pt idx="0">
                  <c:v>900918</c:v>
                </c:pt>
                <c:pt idx="1">
                  <c:v>924595</c:v>
                </c:pt>
                <c:pt idx="2">
                  <c:v>1096059</c:v>
                </c:pt>
                <c:pt idx="3">
                  <c:v>1263183</c:v>
                </c:pt>
                <c:pt idx="4">
                  <c:v>1386949</c:v>
                </c:pt>
                <c:pt idx="5">
                  <c:v>1311915</c:v>
                </c:pt>
                <c:pt idx="6">
                  <c:v>1297926</c:v>
                </c:pt>
                <c:pt idx="7">
                  <c:v>1415504</c:v>
                </c:pt>
                <c:pt idx="8">
                  <c:v>1394094</c:v>
                </c:pt>
                <c:pt idx="9">
                  <c:v>1436950</c:v>
                </c:pt>
                <c:pt idx="10">
                  <c:v>1554922</c:v>
                </c:pt>
              </c:numCache>
            </c:numRef>
          </c:val>
        </c:ser>
        <c:dLbls>
          <c:showLegendKey val="0"/>
          <c:showVal val="0"/>
          <c:showCatName val="0"/>
          <c:showSerName val="0"/>
          <c:showPercent val="0"/>
          <c:showBubbleSize val="0"/>
        </c:dLbls>
        <c:gapWidth val="150"/>
        <c:shape val="cylinder"/>
        <c:axId val="104245120"/>
        <c:axId val="104246656"/>
        <c:axId val="0"/>
      </c:bar3DChart>
      <c:catAx>
        <c:axId val="104245120"/>
        <c:scaling>
          <c:orientation val="minMax"/>
        </c:scaling>
        <c:delete val="0"/>
        <c:axPos val="b"/>
        <c:numFmt formatCode="General" sourceLinked="1"/>
        <c:majorTickMark val="out"/>
        <c:minorTickMark val="none"/>
        <c:tickLblPos val="nextTo"/>
        <c:txPr>
          <a:bodyPr/>
          <a:lstStyle/>
          <a:p>
            <a:pPr>
              <a:defRPr sz="1140" baseline="0"/>
            </a:pPr>
            <a:endParaRPr lang="hu-HU"/>
          </a:p>
        </c:txPr>
        <c:crossAx val="104246656"/>
        <c:crosses val="autoZero"/>
        <c:auto val="1"/>
        <c:lblAlgn val="ctr"/>
        <c:lblOffset val="100"/>
        <c:tickLblSkip val="1"/>
        <c:noMultiLvlLbl val="0"/>
      </c:catAx>
      <c:valAx>
        <c:axId val="104246656"/>
        <c:scaling>
          <c:orientation val="minMax"/>
        </c:scaling>
        <c:delete val="0"/>
        <c:axPos val="l"/>
        <c:majorGridlines>
          <c:spPr>
            <a:effectLst>
              <a:outerShdw blurRad="50800" dist="50800" dir="5400000" algn="ctr" rotWithShape="0">
                <a:schemeClr val="accent3">
                  <a:lumMod val="40000"/>
                  <a:lumOff val="60000"/>
                </a:schemeClr>
              </a:outerShdw>
            </a:effectLst>
          </c:spPr>
        </c:majorGridlines>
        <c:numFmt formatCode="General" sourceLinked="1"/>
        <c:majorTickMark val="out"/>
        <c:minorTickMark val="none"/>
        <c:tickLblPos val="nextTo"/>
        <c:txPr>
          <a:bodyPr/>
          <a:lstStyle/>
          <a:p>
            <a:pPr>
              <a:defRPr sz="1300" baseline="0"/>
            </a:pPr>
            <a:endParaRPr lang="hu-HU"/>
          </a:p>
        </c:txPr>
        <c:crossAx val="104245120"/>
        <c:crosses val="autoZero"/>
        <c:crossBetween val="between"/>
      </c:valAx>
      <c:spPr>
        <a:noFill/>
        <a:ln w="25400">
          <a:no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46346" cy="496174"/>
          </a:xfrm>
          <a:prstGeom prst="rect">
            <a:avLst/>
          </a:prstGeom>
        </p:spPr>
        <p:txBody>
          <a:bodyPr vert="horz" lIns="91294" tIns="45647" rIns="91294" bIns="45647" rtlCol="0"/>
          <a:lstStyle>
            <a:lvl1pPr algn="l">
              <a:defRPr sz="1200"/>
            </a:lvl1pPr>
          </a:lstStyle>
          <a:p>
            <a:endParaRPr lang="hu-HU"/>
          </a:p>
        </p:txBody>
      </p:sp>
      <p:sp>
        <p:nvSpPr>
          <p:cNvPr id="3" name="Dátum helye 2"/>
          <p:cNvSpPr>
            <a:spLocks noGrp="1"/>
          </p:cNvSpPr>
          <p:nvPr>
            <p:ph type="dt" sz="quarter" idx="1"/>
          </p:nvPr>
        </p:nvSpPr>
        <p:spPr>
          <a:xfrm>
            <a:off x="3849744" y="0"/>
            <a:ext cx="2946345" cy="496174"/>
          </a:xfrm>
          <a:prstGeom prst="rect">
            <a:avLst/>
          </a:prstGeom>
        </p:spPr>
        <p:txBody>
          <a:bodyPr vert="horz" lIns="91294" tIns="45647" rIns="91294" bIns="45647" rtlCol="0"/>
          <a:lstStyle>
            <a:lvl1pPr algn="r">
              <a:defRPr sz="1200"/>
            </a:lvl1pPr>
          </a:lstStyle>
          <a:p>
            <a:fld id="{73EF1AB9-487F-4AE4-9735-C342ACE8DB98}" type="datetimeFigureOut">
              <a:rPr lang="hu-HU" smtClean="0"/>
              <a:pPr/>
              <a:t>2016.10.14.</a:t>
            </a:fld>
            <a:endParaRPr lang="hu-HU"/>
          </a:p>
        </p:txBody>
      </p:sp>
      <p:sp>
        <p:nvSpPr>
          <p:cNvPr id="4" name="Élőláb helye 3"/>
          <p:cNvSpPr>
            <a:spLocks noGrp="1"/>
          </p:cNvSpPr>
          <p:nvPr>
            <p:ph type="ftr" sz="quarter" idx="2"/>
          </p:nvPr>
        </p:nvSpPr>
        <p:spPr>
          <a:xfrm>
            <a:off x="1" y="9428879"/>
            <a:ext cx="2946346" cy="496174"/>
          </a:xfrm>
          <a:prstGeom prst="rect">
            <a:avLst/>
          </a:prstGeom>
        </p:spPr>
        <p:txBody>
          <a:bodyPr vert="horz" lIns="91294" tIns="45647" rIns="91294" bIns="45647" rtlCol="0" anchor="b"/>
          <a:lstStyle>
            <a:lvl1pPr algn="l">
              <a:defRPr sz="1200"/>
            </a:lvl1pPr>
          </a:lstStyle>
          <a:p>
            <a:endParaRPr lang="hu-HU"/>
          </a:p>
        </p:txBody>
      </p:sp>
      <p:sp>
        <p:nvSpPr>
          <p:cNvPr id="5" name="Dia számának helye 4"/>
          <p:cNvSpPr>
            <a:spLocks noGrp="1"/>
          </p:cNvSpPr>
          <p:nvPr>
            <p:ph type="sldNum" sz="quarter" idx="3"/>
          </p:nvPr>
        </p:nvSpPr>
        <p:spPr>
          <a:xfrm>
            <a:off x="3849744" y="9428879"/>
            <a:ext cx="2946345" cy="496174"/>
          </a:xfrm>
          <a:prstGeom prst="rect">
            <a:avLst/>
          </a:prstGeom>
        </p:spPr>
        <p:txBody>
          <a:bodyPr vert="horz" lIns="91294" tIns="45647" rIns="91294" bIns="45647" rtlCol="0" anchor="b"/>
          <a:lstStyle>
            <a:lvl1pPr algn="r">
              <a:defRPr sz="1200"/>
            </a:lvl1pPr>
          </a:lstStyle>
          <a:p>
            <a:fld id="{8E1941AF-D63C-4602-95AB-6662EB7728D6}" type="slidenum">
              <a:rPr lang="hu-HU" smtClean="0"/>
              <a:pPr/>
              <a:t>‹#›</a:t>
            </a:fld>
            <a:endParaRPr lang="hu-HU"/>
          </a:p>
        </p:txBody>
      </p:sp>
    </p:spTree>
    <p:extLst>
      <p:ext uri="{BB962C8B-B14F-4D97-AF65-F5344CB8AC3E}">
        <p14:creationId xmlns:p14="http://schemas.microsoft.com/office/powerpoint/2010/main" val="2076808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2" y="0"/>
            <a:ext cx="2945659" cy="496332"/>
          </a:xfrm>
          <a:prstGeom prst="rect">
            <a:avLst/>
          </a:prstGeom>
        </p:spPr>
        <p:txBody>
          <a:bodyPr vert="horz" lIns="91278" tIns="45639" rIns="91278" bIns="45639" rtlCol="0"/>
          <a:lstStyle>
            <a:lvl1pPr algn="l">
              <a:defRPr sz="1200"/>
            </a:lvl1pPr>
          </a:lstStyle>
          <a:p>
            <a:endParaRPr lang="hu-HU"/>
          </a:p>
        </p:txBody>
      </p:sp>
      <p:sp>
        <p:nvSpPr>
          <p:cNvPr id="3" name="Dátum helye 2"/>
          <p:cNvSpPr>
            <a:spLocks noGrp="1"/>
          </p:cNvSpPr>
          <p:nvPr>
            <p:ph type="dt" idx="1"/>
          </p:nvPr>
        </p:nvSpPr>
        <p:spPr>
          <a:xfrm>
            <a:off x="3850444" y="0"/>
            <a:ext cx="2945659" cy="496332"/>
          </a:xfrm>
          <a:prstGeom prst="rect">
            <a:avLst/>
          </a:prstGeom>
        </p:spPr>
        <p:txBody>
          <a:bodyPr vert="horz" lIns="91278" tIns="45639" rIns="91278" bIns="45639" rtlCol="0"/>
          <a:lstStyle>
            <a:lvl1pPr algn="r">
              <a:defRPr sz="1200"/>
            </a:lvl1pPr>
          </a:lstStyle>
          <a:p>
            <a:fld id="{33FF87AB-855D-4D27-A854-71B8D737F2C1}" type="datetimeFigureOut">
              <a:rPr lang="hu-HU" smtClean="0"/>
              <a:pPr/>
              <a:t>2016.10.14.</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78" tIns="45639" rIns="91278" bIns="45639" rtlCol="0" anchor="ctr"/>
          <a:lstStyle/>
          <a:p>
            <a:endParaRPr lang="hu-HU"/>
          </a:p>
        </p:txBody>
      </p:sp>
      <p:sp>
        <p:nvSpPr>
          <p:cNvPr id="5" name="Jegyzetek helye 4"/>
          <p:cNvSpPr>
            <a:spLocks noGrp="1"/>
          </p:cNvSpPr>
          <p:nvPr>
            <p:ph type="body" sz="quarter" idx="3"/>
          </p:nvPr>
        </p:nvSpPr>
        <p:spPr>
          <a:xfrm>
            <a:off x="679768" y="4715155"/>
            <a:ext cx="5438140" cy="4466987"/>
          </a:xfrm>
          <a:prstGeom prst="rect">
            <a:avLst/>
          </a:prstGeom>
        </p:spPr>
        <p:txBody>
          <a:bodyPr vert="horz" lIns="91278" tIns="45639" rIns="91278" bIns="45639"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2" y="9428584"/>
            <a:ext cx="2945659" cy="496332"/>
          </a:xfrm>
          <a:prstGeom prst="rect">
            <a:avLst/>
          </a:prstGeom>
        </p:spPr>
        <p:txBody>
          <a:bodyPr vert="horz" lIns="91278" tIns="45639" rIns="91278" bIns="45639" rtlCol="0" anchor="b"/>
          <a:lstStyle>
            <a:lvl1pPr algn="l">
              <a:defRPr sz="1200"/>
            </a:lvl1pPr>
          </a:lstStyle>
          <a:p>
            <a:endParaRPr lang="hu-HU"/>
          </a:p>
        </p:txBody>
      </p:sp>
      <p:sp>
        <p:nvSpPr>
          <p:cNvPr id="7" name="Dia számának helye 6"/>
          <p:cNvSpPr>
            <a:spLocks noGrp="1"/>
          </p:cNvSpPr>
          <p:nvPr>
            <p:ph type="sldNum" sz="quarter" idx="5"/>
          </p:nvPr>
        </p:nvSpPr>
        <p:spPr>
          <a:xfrm>
            <a:off x="3850444" y="9428584"/>
            <a:ext cx="2945659" cy="496332"/>
          </a:xfrm>
          <a:prstGeom prst="rect">
            <a:avLst/>
          </a:prstGeom>
        </p:spPr>
        <p:txBody>
          <a:bodyPr vert="horz" lIns="91278" tIns="45639" rIns="91278" bIns="45639" rtlCol="0" anchor="b"/>
          <a:lstStyle>
            <a:lvl1pPr algn="r">
              <a:defRPr sz="1200"/>
            </a:lvl1pPr>
          </a:lstStyle>
          <a:p>
            <a:fld id="{B91CF637-8EEF-4798-B44D-3FF9DC35D56B}" type="slidenum">
              <a:rPr lang="hu-HU" smtClean="0"/>
              <a:pPr/>
              <a:t>‹#›</a:t>
            </a:fld>
            <a:endParaRPr lang="hu-HU"/>
          </a:p>
        </p:txBody>
      </p:sp>
    </p:spTree>
    <p:extLst>
      <p:ext uri="{BB962C8B-B14F-4D97-AF65-F5344CB8AC3E}">
        <p14:creationId xmlns:p14="http://schemas.microsoft.com/office/powerpoint/2010/main" val="427952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B91CF637-8EEF-4798-B44D-3FF9DC35D56B}" type="slidenum">
              <a:rPr lang="hu-HU" smtClean="0"/>
              <a:pPr/>
              <a:t>1</a:t>
            </a:fld>
            <a:endParaRPr lang="hu-HU"/>
          </a:p>
        </p:txBody>
      </p:sp>
    </p:spTree>
    <p:extLst>
      <p:ext uri="{BB962C8B-B14F-4D97-AF65-F5344CB8AC3E}">
        <p14:creationId xmlns:p14="http://schemas.microsoft.com/office/powerpoint/2010/main" val="2858536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dirty="0" smtClean="0"/>
          </a:p>
          <a:p>
            <a:pPr eaLnBrk="1" hangingPunct="1">
              <a:spcBef>
                <a:spcPct val="0"/>
              </a:spcBef>
            </a:pPr>
            <a:r>
              <a:rPr lang="hu-HU" altLang="hu-HU" b="1" dirty="0"/>
              <a:t>A következő 7 éves ciklusban a  Környezeti és Energia-hatékonysági OP, illetve a Versenyképes Közép-magyarország OP keretében együttesen 33,2 milliárd támogatást biztosítunk közvetlen természetvédelmi fejlesztésekre. Ezek révén legalább 100 000 hektáron javítjuk a természeti értékek helyzetét, illetve biztosítjuk a hosszú távú megőrzés feltételeit </a:t>
            </a:r>
          </a:p>
          <a:p>
            <a:pPr eaLnBrk="1" hangingPunct="1">
              <a:spcBef>
                <a:spcPct val="0"/>
              </a:spcBef>
            </a:pPr>
            <a:endParaRPr lang="hu-HU" altLang="hu-HU" dirty="0"/>
          </a:p>
          <a:p>
            <a:pPr eaLnBrk="1" hangingPunct="1">
              <a:spcBef>
                <a:spcPct val="0"/>
              </a:spcBef>
            </a:pPr>
            <a:r>
              <a:rPr lang="hu-HU" altLang="hu-HU" dirty="0" err="1"/>
              <a:t>NPI-k</a:t>
            </a:r>
            <a:r>
              <a:rPr lang="hu-HU" altLang="hu-HU" dirty="0"/>
              <a:t> is jelentősen hozzájárultak a vidékfejlesztéshez a kölcsönös egymásba integrálódás jegyében, hiszen a természetvédelem területén végrehajtott beruházások, élőhely rekonstrukciók is munkahelyet teremtenek részben az építkezés idején, majd a létrejövő állattartó telepeken vagy a falusi turizmus során.</a:t>
            </a:r>
          </a:p>
          <a:p>
            <a:pPr eaLnBrk="1" hangingPunct="1">
              <a:spcBef>
                <a:spcPct val="0"/>
              </a:spcBef>
            </a:pPr>
            <a:endParaRPr lang="hu-HU" altLang="hu-HU" dirty="0"/>
          </a:p>
          <a:p>
            <a:pPr eaLnBrk="1" hangingPunct="1">
              <a:spcBef>
                <a:spcPct val="0"/>
              </a:spcBef>
            </a:pPr>
            <a:r>
              <a:rPr lang="hu-HU" dirty="0"/>
              <a:t>A 2023-ig terjedő időszakra szóló Környezet és Energiahatékonysági Operatív Programban is önálló prioritástengelyként jelenik meg a természetvédelem. A prioritástengely keretében, a kevésbé fejlett régiók területén megvalósuló fejlesztésekre rendelkezésre álló több mint 30 milliárd forint kiegészítéseként további 3.02 milliárd forint forrás áll rendelkezésre a Versenyképes Közép-Magyarország Operatív Program keretében. Így, e két operatív program révén az ország teljes területének lefedettsége biztosítható. </a:t>
            </a:r>
          </a:p>
          <a:p>
            <a:pPr eaLnBrk="1" hangingPunct="1">
              <a:spcBef>
                <a:spcPct val="0"/>
              </a:spcBef>
            </a:pPr>
            <a:r>
              <a:rPr lang="hu-HU" dirty="0"/>
              <a:t>A 2015-el induló időszakban újabb fejlesztési területeket nyitunk. Az </a:t>
            </a:r>
            <a:r>
              <a:rPr lang="hu-HU" dirty="0" err="1"/>
              <a:t>élőhelyvédelmi</a:t>
            </a:r>
            <a:r>
              <a:rPr lang="hu-HU" dirty="0"/>
              <a:t> intézkedések, illetve a hatékony természetvédelmi kezelést megalapozó beruházások mellett fejlesztjük a Természetvédelmi Őrszolgálatot és a természetvédelmi monitorozás eszközrendszerét. A projekteknek hangsúlyos eleme a természeti értékek bemutatása; a bemutatást szolgáló infrastruktúra fejlesztésére, illetve szemléletformálási tevékenységek megvalósítására a prioritástengely keretében külön intézkedést indítunk.</a:t>
            </a:r>
          </a:p>
          <a:p>
            <a:pPr eaLnBrk="1" hangingPunct="1">
              <a:spcBef>
                <a:spcPct val="0"/>
              </a:spcBef>
            </a:pPr>
            <a:endParaRPr lang="hu-HU" altLang="hu-HU" i="1" dirty="0"/>
          </a:p>
          <a:p>
            <a:pPr eaLnBrk="1" hangingPunct="1">
              <a:spcBef>
                <a:spcPct val="0"/>
              </a:spcBef>
            </a:pPr>
            <a:r>
              <a:rPr lang="hu-HU" altLang="hu-HU" i="1" dirty="0"/>
              <a:t>Múlt, előző időszak fejlesztései:</a:t>
            </a:r>
          </a:p>
          <a:p>
            <a:r>
              <a:rPr lang="hu-HU" i="1" dirty="0"/>
              <a:t>A 2015-ben záruló európai uniós pénzügyi időszak alatt jelentős mennyiségű forrást – több mint 38 milliárd forintot – fordítottunk közvetlen természetvédelmi beavatkozásokra. Ezeknek köszönhetően természeti értékeink állapota több mint 120 ezer hektáron javult.</a:t>
            </a:r>
            <a:endParaRPr lang="hu-HU" dirty="0"/>
          </a:p>
          <a:p>
            <a:r>
              <a:rPr lang="hu-HU" i="1" dirty="0"/>
              <a:t>A természetvédelmi fejlesztések legfőbb forrása a Környezet és Energia Operatív Program volt. Ennek keretében:</a:t>
            </a:r>
            <a:endParaRPr lang="hu-HU" dirty="0"/>
          </a:p>
          <a:p>
            <a:pPr marL="171176" indent="-171176">
              <a:buFont typeface="Arial" panose="020B0604020202020204" pitchFamily="34" charset="0"/>
              <a:buChar char="•"/>
            </a:pPr>
            <a:r>
              <a:rPr lang="hu-HU" i="1" dirty="0"/>
              <a:t>Élőhely-rekonstrukciós fejlesztéseket valósítottunk meg 23,5 milliárd Ft értékben, 79 000 hektárnyi védett természeti terület és/vagy </a:t>
            </a:r>
            <a:r>
              <a:rPr lang="hu-HU" i="1" dirty="0" err="1"/>
              <a:t>Natura</a:t>
            </a:r>
            <a:r>
              <a:rPr lang="hu-HU" i="1" dirty="0"/>
              <a:t> 2000 helyreállítását biztosítva;</a:t>
            </a:r>
            <a:endParaRPr lang="hu-HU" dirty="0"/>
          </a:p>
          <a:p>
            <a:pPr marL="171176" indent="-171176">
              <a:buFont typeface="Arial" panose="020B0604020202020204" pitchFamily="34" charset="0"/>
              <a:buChar char="•"/>
            </a:pPr>
            <a:r>
              <a:rPr lang="hu-HU" i="1" dirty="0"/>
              <a:t>Gyűjteményes növénykerteket és történeti kerteket állítottunk helyre 735 hektáron 7,6 milliárd Ft értékben, összesen 34 objektumot (22 történeti kertet, 6 botanikus kertet és 6 arborétumot) célozva;</a:t>
            </a:r>
            <a:endParaRPr lang="hu-HU" dirty="0"/>
          </a:p>
          <a:p>
            <a:pPr marL="171176" indent="-171176">
              <a:buFont typeface="Arial" panose="020B0604020202020204" pitchFamily="34" charset="0"/>
              <a:buChar char="•"/>
            </a:pPr>
            <a:r>
              <a:rPr lang="hu-HU" i="1" dirty="0"/>
              <a:t>Fejlesztettük a nemzeti park igazgatóságok területkezelési infrastruktúráját és eszközrendszerét. Összesen 31 fejlesztés valósítottunk meg 6,5 Mrd. Ft értékben, és ennek eredményeként 51 700 hektárnyi természetvédelmi vagyonkezelésű védett természeti terület természetvédelmi kezelése vált hatékonyabbá;</a:t>
            </a:r>
            <a:endParaRPr lang="hu-HU" altLang="hu-HU" dirty="0"/>
          </a:p>
          <a:p>
            <a:pPr eaLnBrk="1" hangingPunct="1">
              <a:spcBef>
                <a:spcPct val="0"/>
              </a:spcBef>
            </a:pPr>
            <a:endParaRPr lang="hu-HU" altLang="hu-HU" dirty="0"/>
          </a:p>
          <a:p>
            <a:pPr marL="456468" indent="-456468">
              <a:spcBef>
                <a:spcPts val="599"/>
              </a:spcBef>
              <a:defRPr/>
            </a:pPr>
            <a:r>
              <a:rPr lang="hu-HU" b="1" dirty="0">
                <a:latin typeface="Times New Roman" pitchFamily="18" charset="0"/>
                <a:cs typeface="Times New Roman" pitchFamily="18" charset="0"/>
              </a:rPr>
              <a:t>LIFE program</a:t>
            </a:r>
          </a:p>
          <a:p>
            <a:pPr marL="456468" indent="-456468">
              <a:spcBef>
                <a:spcPts val="599"/>
              </a:spcBef>
              <a:buFont typeface="Arial" pitchFamily="34" charset="0"/>
              <a:buChar char="•"/>
              <a:defRPr/>
            </a:pPr>
            <a:r>
              <a:rPr lang="hu-HU" dirty="0">
                <a:latin typeface="Times New Roman" pitchFamily="18" charset="0"/>
                <a:cs typeface="Times New Roman" pitchFamily="18" charset="0"/>
              </a:rPr>
              <a:t>Több alapból finanszírozott, nagyobb léptékű, egy program megvalósítására irányuló </a:t>
            </a:r>
            <a:r>
              <a:rPr lang="hu-HU" b="1" dirty="0">
                <a:latin typeface="Times New Roman" pitchFamily="18" charset="0"/>
                <a:cs typeface="Times New Roman" pitchFamily="18" charset="0"/>
              </a:rPr>
              <a:t>integrált projektek</a:t>
            </a:r>
          </a:p>
          <a:p>
            <a:pPr eaLnBrk="1" hangingPunct="1">
              <a:spcBef>
                <a:spcPct val="0"/>
              </a:spcBef>
            </a:pPr>
            <a:endParaRPr lang="hu-HU" altLang="hu-HU" dirty="0"/>
          </a:p>
          <a:p>
            <a:pPr>
              <a:spcBef>
                <a:spcPts val="599"/>
              </a:spcBef>
              <a:defRPr/>
            </a:pPr>
            <a:r>
              <a:rPr lang="hu-HU" altLang="hu-HU" b="1" dirty="0"/>
              <a:t>GINOP</a:t>
            </a:r>
            <a:r>
              <a:rPr lang="hu-HU" altLang="hu-HU" dirty="0"/>
              <a:t>: (Gazdaságfejlesztési és Innovációs Operatív Program) A kulturális és természeti örökség védelme, elősegítése, fejlesztése céljából:</a:t>
            </a:r>
            <a:r>
              <a:rPr lang="hu-HU" altLang="hu-HU" i="1" dirty="0"/>
              <a:t>Magyarországon a természeti és kulturális örökség megőrzésében kiemelkedő szerepe van a helyszínek hasznosításának, az attrakciók és szolgáltatások által generált </a:t>
            </a:r>
            <a:r>
              <a:rPr lang="hu-HU" altLang="hu-HU" i="1" dirty="0" err="1"/>
              <a:t>turiz-us</a:t>
            </a:r>
            <a:r>
              <a:rPr lang="hu-HU" altLang="hu-HU" i="1" dirty="0"/>
              <a:t> célú forgalomnak. A kulturális és természeti értékekre épülő turisztikai kínálat elsősorban hálózatokat alkotva, egymáshoz szorosan kapcsolódva tudja hatékonyan szolgálni a kulturális és természeti örökség védelmét. </a:t>
            </a:r>
            <a:endParaRPr lang="hu-HU" dirty="0">
              <a:latin typeface="Times New Roman" pitchFamily="18" charset="0"/>
              <a:cs typeface="Times New Roman" pitchFamily="18" charset="0"/>
            </a:endParaRPr>
          </a:p>
          <a:p>
            <a:pPr marL="456468" indent="-456468">
              <a:spcBef>
                <a:spcPts val="599"/>
              </a:spcBef>
              <a:buFont typeface="Arial" pitchFamily="34" charset="0"/>
              <a:buChar char="•"/>
              <a:tabLst>
                <a:tab pos="456468" algn="l"/>
              </a:tabLst>
              <a:defRPr/>
            </a:pPr>
            <a:r>
              <a:rPr lang="hu-HU" i="1" dirty="0"/>
              <a:t>„</a:t>
            </a:r>
            <a:r>
              <a:rPr lang="hu-HU" dirty="0">
                <a:latin typeface="Times New Roman" pitchFamily="18" charset="0"/>
                <a:cs typeface="Times New Roman" pitchFamily="18" charset="0"/>
              </a:rPr>
              <a:t>Turisztikai költés növelése a kulturális és természeti örökségi helyszíneken” (pl. Nemzeti park igazgatóságok által kezelt területek, </a:t>
            </a:r>
            <a:r>
              <a:rPr lang="hu-HU" dirty="0" err="1">
                <a:latin typeface="Times New Roman" pitchFamily="18" charset="0"/>
                <a:cs typeface="Times New Roman" pitchFamily="18" charset="0"/>
              </a:rPr>
              <a:t>Geoparkok</a:t>
            </a:r>
            <a:r>
              <a:rPr lang="hu-HU" dirty="0">
                <a:latin typeface="Times New Roman" pitchFamily="18" charset="0"/>
                <a:cs typeface="Times New Roman" pitchFamily="18" charset="0"/>
              </a:rPr>
              <a:t>, UNESCO Világörökségi helyszínek fejlesztése)</a:t>
            </a:r>
          </a:p>
          <a:p>
            <a:pPr eaLnBrk="1" hangingPunct="1">
              <a:spcBef>
                <a:spcPct val="0"/>
              </a:spcBef>
            </a:pPr>
            <a:endParaRPr lang="hu-HU" altLang="hu-HU" dirty="0"/>
          </a:p>
          <a:p>
            <a:pPr marL="456468" indent="-456468">
              <a:spcBef>
                <a:spcPts val="599"/>
              </a:spcBef>
              <a:defRPr/>
            </a:pPr>
            <a:r>
              <a:rPr lang="hu-HU" b="1" dirty="0">
                <a:latin typeface="Times New Roman" pitchFamily="18" charset="0"/>
                <a:cs typeface="Times New Roman" pitchFamily="18" charset="0"/>
              </a:rPr>
              <a:t>Határon átnyúló együttműködési programok</a:t>
            </a:r>
          </a:p>
          <a:p>
            <a:pPr marL="456468" indent="-456468">
              <a:buFont typeface="Arial" pitchFamily="34" charset="0"/>
              <a:buChar char="•"/>
              <a:defRPr/>
            </a:pPr>
            <a:r>
              <a:rPr lang="hu-HU" dirty="0">
                <a:latin typeface="Times New Roman" pitchFamily="18" charset="0"/>
                <a:cs typeface="Times New Roman" pitchFamily="18" charset="0"/>
              </a:rPr>
              <a:t>Közös élőhely-fejlesztési és fajmegőrzési beavatkozások</a:t>
            </a:r>
          </a:p>
          <a:p>
            <a:pPr marL="456468" indent="-456468">
              <a:buFont typeface="Arial" pitchFamily="34" charset="0"/>
              <a:buChar char="•"/>
              <a:defRPr/>
            </a:pPr>
            <a:r>
              <a:rPr lang="hu-HU" dirty="0">
                <a:latin typeface="Times New Roman" pitchFamily="18" charset="0"/>
                <a:cs typeface="Times New Roman" pitchFamily="18" charset="0"/>
              </a:rPr>
              <a:t>Közös tervezés, kutatási programok stb.</a:t>
            </a:r>
          </a:p>
          <a:p>
            <a:pPr>
              <a:defRPr/>
            </a:pPr>
            <a:endParaRPr lang="hu-HU" dirty="0">
              <a:latin typeface="Times New Roman" pitchFamily="18" charset="0"/>
              <a:cs typeface="Times New Roman" pitchFamily="18" charset="0"/>
            </a:endParaRPr>
          </a:p>
          <a:p>
            <a:pPr marL="456468" indent="-456468">
              <a:spcBef>
                <a:spcPts val="599"/>
              </a:spcBef>
              <a:defRPr/>
            </a:pPr>
            <a:r>
              <a:rPr lang="hu-HU" b="1" dirty="0">
                <a:latin typeface="Times New Roman" pitchFamily="18" charset="0"/>
                <a:cs typeface="Times New Roman" pitchFamily="18" charset="0"/>
              </a:rPr>
              <a:t>Vidékfejlesztési Program </a:t>
            </a:r>
            <a:r>
              <a:rPr lang="hu-HU" dirty="0">
                <a:latin typeface="Times New Roman" pitchFamily="18" charset="0"/>
                <a:cs typeface="Times New Roman" pitchFamily="18" charset="0"/>
              </a:rPr>
              <a:t>(VP)</a:t>
            </a:r>
          </a:p>
          <a:p>
            <a:pPr marL="912937" lvl="1" indent="-456468">
              <a:spcBef>
                <a:spcPts val="599"/>
              </a:spcBef>
              <a:buFont typeface="Arial" pitchFamily="34" charset="0"/>
              <a:buChar char="•"/>
              <a:defRPr/>
            </a:pPr>
            <a:r>
              <a:rPr lang="hu-HU" dirty="0">
                <a:latin typeface="Times New Roman" pitchFamily="18" charset="0"/>
                <a:cs typeface="Times New Roman" pitchFamily="18" charset="0"/>
              </a:rPr>
              <a:t>A megfelelő kezelést támogató intézkedések: agrár- és erdő-környezetvédelem, „nem-termelő” beruházások, </a:t>
            </a:r>
            <a:r>
              <a:rPr lang="hu-HU" dirty="0" err="1">
                <a:latin typeface="Times New Roman" pitchFamily="18" charset="0"/>
                <a:cs typeface="Times New Roman" pitchFamily="18" charset="0"/>
              </a:rPr>
              <a:t>Natura</a:t>
            </a:r>
            <a:r>
              <a:rPr lang="hu-HU" dirty="0">
                <a:latin typeface="Times New Roman" pitchFamily="18" charset="0"/>
                <a:cs typeface="Times New Roman" pitchFamily="18" charset="0"/>
              </a:rPr>
              <a:t> 2000 kompenzáció</a:t>
            </a:r>
          </a:p>
          <a:p>
            <a:pPr marL="912937" lvl="1" indent="-456468">
              <a:spcBef>
                <a:spcPts val="599"/>
              </a:spcBef>
              <a:buFont typeface="Arial" pitchFamily="34" charset="0"/>
              <a:buChar char="•"/>
              <a:defRPr/>
            </a:pPr>
            <a:r>
              <a:rPr lang="hu-HU" dirty="0" err="1">
                <a:latin typeface="Times New Roman" pitchFamily="18" charset="0"/>
                <a:cs typeface="Times New Roman" pitchFamily="18" charset="0"/>
              </a:rPr>
              <a:t>Natura</a:t>
            </a:r>
            <a:r>
              <a:rPr lang="hu-HU" dirty="0">
                <a:latin typeface="Times New Roman" pitchFamily="18" charset="0"/>
                <a:cs typeface="Times New Roman" pitchFamily="18" charset="0"/>
              </a:rPr>
              <a:t> 2000 fenntartási tervek</a:t>
            </a:r>
          </a:p>
          <a:p>
            <a:pPr marL="912937" lvl="1" indent="-456468">
              <a:spcBef>
                <a:spcPts val="599"/>
              </a:spcBef>
              <a:buFont typeface="Arial" pitchFamily="34" charset="0"/>
              <a:buChar char="•"/>
              <a:defRPr/>
            </a:pPr>
            <a:endParaRPr lang="hu-HU" dirty="0">
              <a:latin typeface="Times New Roman" pitchFamily="18" charset="0"/>
              <a:cs typeface="Times New Roman" pitchFamily="18" charset="0"/>
            </a:endParaRPr>
          </a:p>
          <a:p>
            <a:pPr marL="0" lvl="1">
              <a:spcBef>
                <a:spcPts val="599"/>
              </a:spcBef>
              <a:defRPr/>
            </a:pPr>
            <a:r>
              <a:rPr lang="hu-HU" b="1" dirty="0">
                <a:latin typeface="Times New Roman" pitchFamily="18" charset="0"/>
                <a:cs typeface="Times New Roman" pitchFamily="18" charset="0"/>
              </a:rPr>
              <a:t>Magyar Halászati Operatív Program </a:t>
            </a:r>
            <a:r>
              <a:rPr lang="hu-HU" dirty="0">
                <a:latin typeface="Times New Roman" pitchFamily="18" charset="0"/>
                <a:cs typeface="Times New Roman" pitchFamily="18" charset="0"/>
              </a:rPr>
              <a:t>(MAHOP):</a:t>
            </a:r>
          </a:p>
          <a:p>
            <a:pPr marL="456468" indent="-456468">
              <a:spcBef>
                <a:spcPts val="599"/>
              </a:spcBef>
              <a:buFont typeface="Arial" pitchFamily="34" charset="0"/>
              <a:buChar char="•"/>
              <a:defRPr/>
            </a:pPr>
            <a:r>
              <a:rPr lang="hu-HU" dirty="0">
                <a:latin typeface="Times New Roman" pitchFamily="18" charset="0"/>
                <a:cs typeface="Times New Roman" pitchFamily="18" charset="0"/>
              </a:rPr>
              <a:t>Extenzív halastavak fejlesztése (pl. nem termelő tóegységek, természet-közeli parti öv, vagy költőszigetek kialakítása) </a:t>
            </a:r>
          </a:p>
          <a:p>
            <a:pPr marL="456468" indent="-456468">
              <a:spcBef>
                <a:spcPts val="599"/>
              </a:spcBef>
              <a:buFont typeface="Arial" pitchFamily="34" charset="0"/>
              <a:buChar char="•"/>
              <a:defRPr/>
            </a:pPr>
            <a:r>
              <a:rPr lang="hu-HU" dirty="0">
                <a:latin typeface="Times New Roman" pitchFamily="18" charset="0"/>
                <a:cs typeface="Times New Roman" pitchFamily="18" charset="0"/>
              </a:rPr>
              <a:t>Halgazdálkodási hasznosítású </a:t>
            </a:r>
            <a:r>
              <a:rPr lang="hu-HU" dirty="0" err="1">
                <a:latin typeface="Times New Roman" pitchFamily="18" charset="0"/>
                <a:cs typeface="Times New Roman" pitchFamily="18" charset="0"/>
              </a:rPr>
              <a:t>Natura</a:t>
            </a:r>
            <a:r>
              <a:rPr lang="hu-HU" dirty="0">
                <a:latin typeface="Times New Roman" pitchFamily="18" charset="0"/>
                <a:cs typeface="Times New Roman" pitchFamily="18" charset="0"/>
              </a:rPr>
              <a:t> 2000 területek értékeinek megőrzését célzó fejlesztések (pl. ívó helyek kialakítása, rehabilitációja)</a:t>
            </a:r>
          </a:p>
          <a:p>
            <a:pPr marL="912937" lvl="1" indent="-456468">
              <a:spcBef>
                <a:spcPts val="599"/>
              </a:spcBef>
              <a:buFont typeface="Arial" pitchFamily="34" charset="0"/>
              <a:buChar char="•"/>
              <a:defRPr/>
            </a:pPr>
            <a:endParaRPr lang="hu-HU" dirty="0">
              <a:latin typeface="Times New Roman" pitchFamily="18" charset="0"/>
              <a:cs typeface="Times New Roman" pitchFamily="18" charset="0"/>
            </a:endParaRPr>
          </a:p>
          <a:p>
            <a:pPr>
              <a:defRPr/>
            </a:pPr>
            <a:endParaRPr lang="hu-HU" dirty="0">
              <a:latin typeface="Times New Roman" pitchFamily="18" charset="0"/>
              <a:cs typeface="Times New Roman" pitchFamily="18" charset="0"/>
            </a:endParaRPr>
          </a:p>
          <a:p>
            <a:pPr eaLnBrk="1" hangingPunct="1">
              <a:spcBef>
                <a:spcPct val="0"/>
              </a:spcBef>
            </a:pPr>
            <a:r>
              <a:rPr lang="hu-HU" altLang="hu-HU" dirty="0" smtClean="0"/>
              <a:t>	</a:t>
            </a:r>
          </a:p>
        </p:txBody>
      </p:sp>
      <p:sp>
        <p:nvSpPr>
          <p:cNvPr id="52228" name="Dia számának hely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3" indent="-285721">
              <a:defRPr>
                <a:solidFill>
                  <a:schemeClr val="tx1"/>
                </a:solidFill>
                <a:latin typeface="Calibri" pitchFamily="34" charset="0"/>
              </a:defRPr>
            </a:lvl2pPr>
            <a:lvl3pPr marL="1142883" indent="-228577">
              <a:defRPr>
                <a:solidFill>
                  <a:schemeClr val="tx1"/>
                </a:solidFill>
                <a:latin typeface="Calibri" pitchFamily="34" charset="0"/>
              </a:defRPr>
            </a:lvl3pPr>
            <a:lvl4pPr marL="1600036" indent="-228577">
              <a:defRPr>
                <a:solidFill>
                  <a:schemeClr val="tx1"/>
                </a:solidFill>
                <a:latin typeface="Calibri" pitchFamily="34" charset="0"/>
              </a:defRPr>
            </a:lvl4pPr>
            <a:lvl5pPr marL="2057189" indent="-228577">
              <a:defRPr>
                <a:solidFill>
                  <a:schemeClr val="tx1"/>
                </a:solidFill>
                <a:latin typeface="Calibri" pitchFamily="34" charset="0"/>
              </a:defRPr>
            </a:lvl5pPr>
            <a:lvl6pPr marL="2514343" indent="-228577" fontAlgn="base">
              <a:spcBef>
                <a:spcPct val="0"/>
              </a:spcBef>
              <a:spcAft>
                <a:spcPct val="0"/>
              </a:spcAft>
              <a:defRPr>
                <a:solidFill>
                  <a:schemeClr val="tx1"/>
                </a:solidFill>
                <a:latin typeface="Calibri" pitchFamily="34" charset="0"/>
              </a:defRPr>
            </a:lvl6pPr>
            <a:lvl7pPr marL="2971496" indent="-228577" fontAlgn="base">
              <a:spcBef>
                <a:spcPct val="0"/>
              </a:spcBef>
              <a:spcAft>
                <a:spcPct val="0"/>
              </a:spcAft>
              <a:defRPr>
                <a:solidFill>
                  <a:schemeClr val="tx1"/>
                </a:solidFill>
                <a:latin typeface="Calibri" pitchFamily="34" charset="0"/>
              </a:defRPr>
            </a:lvl7pPr>
            <a:lvl8pPr marL="3428649" indent="-228577" fontAlgn="base">
              <a:spcBef>
                <a:spcPct val="0"/>
              </a:spcBef>
              <a:spcAft>
                <a:spcPct val="0"/>
              </a:spcAft>
              <a:defRPr>
                <a:solidFill>
                  <a:schemeClr val="tx1"/>
                </a:solidFill>
                <a:latin typeface="Calibri" pitchFamily="34" charset="0"/>
              </a:defRPr>
            </a:lvl8pPr>
            <a:lvl9pPr marL="3885802" indent="-22857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2CD91A9-64B0-41E9-8A6E-7111A58E32C8}" type="slidenum">
              <a:rPr lang="hu-HU" smtClean="0"/>
              <a:pPr fontAlgn="base">
                <a:spcBef>
                  <a:spcPct val="0"/>
                </a:spcBef>
                <a:spcAft>
                  <a:spcPct val="0"/>
                </a:spcAft>
                <a:defRPr/>
              </a:pPr>
              <a:t>10</a:t>
            </a:fld>
            <a:endParaRPr 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 </a:t>
            </a:r>
          </a:p>
          <a:p>
            <a:r>
              <a:rPr lang="hu-HU" dirty="0"/>
              <a:t> </a:t>
            </a:r>
            <a:r>
              <a:rPr lang="hu-HU" b="1" u="sng" dirty="0"/>
              <a:t>Felütés:</a:t>
            </a:r>
            <a:endParaRPr lang="hu-HU" dirty="0"/>
          </a:p>
          <a:p>
            <a:r>
              <a:rPr lang="hu-HU" dirty="0"/>
              <a:t>- az Alapvető Jogok Biztosának Hivatalának köszönjük, hogy semleges helyszínt biztosított a törvénnyel kapcsolatos párbeszédre, az eredmények és hiányosságok értékelésére; a múltban is támogató együttműködést tapasztaltunk részéről: láp kérdéskör, földikutya </a:t>
            </a:r>
            <a:r>
              <a:rPr lang="hu-HU" dirty="0">
                <a:solidFill>
                  <a:srgbClr val="FF0000"/>
                </a:solidFill>
              </a:rPr>
              <a:t>élőhelyének v</a:t>
            </a:r>
            <a:r>
              <a:rPr lang="hu-HU" dirty="0"/>
              <a:t>édetté nyilvánítása kapcsán, valamint, hogy a bírák képzésében való természetvédelmi közreműködésre lehetőséget biztosított, a képzés során örömmel tapasztaltuk, hogy a bírák nyitottak a szakterületi információk, tudás átvételére.</a:t>
            </a:r>
          </a:p>
        </p:txBody>
      </p:sp>
      <p:sp>
        <p:nvSpPr>
          <p:cNvPr id="4" name="Dia számának helye 3"/>
          <p:cNvSpPr>
            <a:spLocks noGrp="1"/>
          </p:cNvSpPr>
          <p:nvPr>
            <p:ph type="sldNum" sz="quarter" idx="10"/>
          </p:nvPr>
        </p:nvSpPr>
        <p:spPr/>
        <p:txBody>
          <a:bodyPr/>
          <a:lstStyle/>
          <a:p>
            <a:fld id="{95E969B5-289C-4517-B7A5-2E0DB7FCF0CF}" type="slidenum">
              <a:rPr lang="hu-HU" smtClean="0"/>
              <a:pPr/>
              <a:t>11</a:t>
            </a:fld>
            <a:endParaRPr lang="hu-HU"/>
          </a:p>
        </p:txBody>
      </p:sp>
    </p:spTree>
    <p:extLst>
      <p:ext uri="{BB962C8B-B14F-4D97-AF65-F5344CB8AC3E}">
        <p14:creationId xmlns:p14="http://schemas.microsoft.com/office/powerpoint/2010/main" val="26012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u="sng" dirty="0" err="1"/>
              <a:t>Tvt</a:t>
            </a:r>
            <a:r>
              <a:rPr lang="hu-HU" b="1" u="sng" dirty="0"/>
              <a:t>.</a:t>
            </a:r>
            <a:endParaRPr lang="hu-HU" dirty="0"/>
          </a:p>
          <a:p>
            <a:r>
              <a:rPr lang="hu-HU" dirty="0"/>
              <a:t>- már megalkotásakor korszerű és az akkori időszakhoz mérten előremutató volt, ezt követően nagyon jelentős változtatásra nem volt szükség (39 alkalommal módosult), köszönet ezért a törvény megalkotásában részt vevő kollégák alapos munkájának (elődök: </a:t>
            </a:r>
            <a:r>
              <a:rPr lang="hu-HU" dirty="0" err="1"/>
              <a:t>Tardy</a:t>
            </a:r>
            <a:r>
              <a:rPr lang="hu-HU" dirty="0"/>
              <a:t> János, Kovács Mátyás, Csepregi István említése), a módosítások jórészt a változások lekövetését jelentették, pl. </a:t>
            </a:r>
            <a:r>
              <a:rPr lang="hu-HU" dirty="0" err="1"/>
              <a:t>Natura</a:t>
            </a:r>
            <a:r>
              <a:rPr lang="hu-HU" dirty="0"/>
              <a:t> 2000 hálózat kialakítása, új fogalmak bevezetése, de szellemiségében, egységében nem változott, „elővigyázatosság” elve érvényesül.</a:t>
            </a:r>
          </a:p>
          <a:p>
            <a:r>
              <a:rPr lang="hu-HU" dirty="0"/>
              <a:t>- kb. 26 végrehajtási rendelet megalkotása valósult meg, amely nem tartalmazza a védett természeti területek kihirdetési jogszabályait, viszont van olyan is, hogy több felhatalmazó tartalma egy jogszabályban jelenik meg, összességében elmondható, hogy nagyobb hiányok nem maradtak.</a:t>
            </a:r>
          </a:p>
          <a:p>
            <a:r>
              <a:rPr lang="hu-HU" dirty="0"/>
              <a:t>- a </a:t>
            </a:r>
            <a:r>
              <a:rPr lang="hu-HU" dirty="0" err="1"/>
              <a:t>Tvt</a:t>
            </a:r>
            <a:r>
              <a:rPr lang="hu-HU" dirty="0"/>
              <a:t>. keret jogszabály, minden szakterület, művelési ág tekintetében tartalmaz alapvető természetvédelmi szabályokat, melyen nem indokolt változtatni, mivel beváltotta az ehhez fűződő elvárásokat, az általános </a:t>
            </a:r>
            <a:r>
              <a:rPr lang="hu-HU" dirty="0" err="1"/>
              <a:t>élőhelyvédelem</a:t>
            </a:r>
            <a:r>
              <a:rPr lang="hu-HU" dirty="0"/>
              <a:t> erősödött</a:t>
            </a:r>
          </a:p>
          <a:p>
            <a:r>
              <a:rPr lang="hu-HU" dirty="0"/>
              <a:t>- jelentősebb előrelépések (MÚLT):</a:t>
            </a:r>
          </a:p>
          <a:p>
            <a:r>
              <a:rPr lang="hu-HU" dirty="0"/>
              <a:t>- </a:t>
            </a:r>
            <a:r>
              <a:rPr lang="hu-HU" dirty="0" err="1"/>
              <a:t>Natura</a:t>
            </a:r>
            <a:r>
              <a:rPr lang="hu-HU" dirty="0"/>
              <a:t> 2000 terület definíciójának meghatározása (2007. július 1.)</a:t>
            </a:r>
          </a:p>
          <a:p>
            <a:r>
              <a:rPr lang="hu-HU" dirty="0"/>
              <a:t>- egyed (példány) fogalmának megalkotása</a:t>
            </a:r>
          </a:p>
          <a:p>
            <a:r>
              <a:rPr lang="hu-HU" dirty="0"/>
              <a:t>- natúrpark fogalmának megalkotása</a:t>
            </a:r>
          </a:p>
          <a:p>
            <a:r>
              <a:rPr lang="hu-HU" dirty="0"/>
              <a:t>- madárvédelmi rendelkezések bevezetése a légvezetékek felújítása során</a:t>
            </a:r>
          </a:p>
          <a:p>
            <a:r>
              <a:rPr lang="hu-HU" dirty="0"/>
              <a:t>- ökológiai vízmennyiség fogalmának meghatározása</a:t>
            </a:r>
          </a:p>
          <a:p>
            <a:r>
              <a:rPr lang="hu-HU" dirty="0"/>
              <a:t>- láp, szikes tó fogalmának konszenzussal történő megalkotása </a:t>
            </a:r>
          </a:p>
          <a:p>
            <a:r>
              <a:rPr lang="hu-HU" dirty="0"/>
              <a:t>- kunhalom, földvár fogalmának meghatározása</a:t>
            </a:r>
          </a:p>
          <a:p>
            <a:r>
              <a:rPr lang="hu-HU" dirty="0"/>
              <a:t>- ökológiai hálózat kialakítása, definíciójának meghatározása. A részletszabályok, és az érintett területek térképi megjelenítése modern megközelítéssel a településrendezéssel kapcsolatos jogi szabályozásban találhatóak.</a:t>
            </a:r>
          </a:p>
          <a:p>
            <a:r>
              <a:rPr lang="hu-HU" dirty="0"/>
              <a:t>- barlangi védőövezet kijelölése és az erre vonatkozó szabályok megalkotása</a:t>
            </a:r>
          </a:p>
          <a:p>
            <a:pPr marL="171176" indent="-171176">
              <a:buFontTx/>
              <a:buChar char="-"/>
            </a:pPr>
            <a:r>
              <a:rPr lang="hu-HU" dirty="0"/>
              <a:t>fényszennyezés elleni küzdelem (35. § (1) d) 2008-tól.</a:t>
            </a:r>
          </a:p>
          <a:p>
            <a:r>
              <a:rPr lang="hu-HU" b="1" i="1" dirty="0"/>
              <a:t>	35. §</a:t>
            </a:r>
            <a:r>
              <a:rPr lang="hu-HU" i="1" dirty="0"/>
              <a:t> (1) Védett természeti területen d) a helyhez kötött kültéri mesterséges megvilágítást 	külterületen, illetve beépítésre nem szánt területen – a közcélú közlekedési létesítmények biztonságos 	üzemeltetéséhez szükséges megvilágítástól eltekintve – úgy kell kialakítani, hogy a védett vagy a 	közösségi jelentőségű állatfajokat ne zavarja, veszélyeztesse, károsítsa.</a:t>
            </a:r>
            <a:endParaRPr lang="hu-HU" i="1" dirty="0"/>
          </a:p>
        </p:txBody>
      </p:sp>
      <p:sp>
        <p:nvSpPr>
          <p:cNvPr id="4" name="Dia számának helye 3"/>
          <p:cNvSpPr>
            <a:spLocks noGrp="1"/>
          </p:cNvSpPr>
          <p:nvPr>
            <p:ph type="sldNum" sz="quarter" idx="10"/>
          </p:nvPr>
        </p:nvSpPr>
        <p:spPr/>
        <p:txBody>
          <a:bodyPr/>
          <a:lstStyle/>
          <a:p>
            <a:fld id="{B91CF637-8EEF-4798-B44D-3FF9DC35D56B}" type="slidenum">
              <a:rPr lang="hu-HU" smtClean="0"/>
              <a:pPr/>
              <a:t>2</a:t>
            </a:fld>
            <a:endParaRPr lang="hu-HU"/>
          </a:p>
        </p:txBody>
      </p:sp>
    </p:spTree>
    <p:extLst>
      <p:ext uri="{BB962C8B-B14F-4D97-AF65-F5344CB8AC3E}">
        <p14:creationId xmlns:p14="http://schemas.microsoft.com/office/powerpoint/2010/main" val="426356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u="sng" dirty="0" err="1"/>
              <a:t>Tvt</a:t>
            </a:r>
            <a:r>
              <a:rPr lang="hu-HU" b="1" u="sng" dirty="0"/>
              <a:t>.</a:t>
            </a:r>
            <a:endParaRPr lang="hu-HU" dirty="0"/>
          </a:p>
          <a:p>
            <a:r>
              <a:rPr lang="hu-HU" dirty="0"/>
              <a:t>- már megalkotásakor korszerű és az akkori időszakhoz mérten előremutató volt, ezt követően nagyon jelentős változtatásra nem volt szükség (39 alkalommal módosult), köszönet ezért a törvény megalkotásában részt vevő kollégák alapos munkájának (elődök: </a:t>
            </a:r>
            <a:r>
              <a:rPr lang="hu-HU" dirty="0" err="1"/>
              <a:t>Tardy</a:t>
            </a:r>
            <a:r>
              <a:rPr lang="hu-HU" dirty="0"/>
              <a:t> János, Kovács Mátyás, Csepregi István említése), a módosítások jórészt a változások lekövetését jelentették, pl. </a:t>
            </a:r>
            <a:r>
              <a:rPr lang="hu-HU" dirty="0" err="1"/>
              <a:t>Natura</a:t>
            </a:r>
            <a:r>
              <a:rPr lang="hu-HU" dirty="0"/>
              <a:t> 2000 hálózat kialakítása, új fogalmak bevezetése, de szellemiségében, egységében nem változott, „elővigyázatosság” elve érvényesül.</a:t>
            </a:r>
          </a:p>
          <a:p>
            <a:r>
              <a:rPr lang="hu-HU" dirty="0"/>
              <a:t>- kb. 26 végrehajtási rendelet megalkotása valósult meg, amely nem tartalmazza a védett természeti területek kihirdetési jogszabályait, viszont van olyan is, hogy több felhatalmazó tartalma egy jogszabályban jelenik meg, összességében elmondható, hogy nagyobb hiányok nem maradtak.</a:t>
            </a:r>
          </a:p>
          <a:p>
            <a:r>
              <a:rPr lang="hu-HU" dirty="0"/>
              <a:t>- a </a:t>
            </a:r>
            <a:r>
              <a:rPr lang="hu-HU" dirty="0" err="1"/>
              <a:t>Tvt</a:t>
            </a:r>
            <a:r>
              <a:rPr lang="hu-HU" dirty="0"/>
              <a:t>. keret jogszabály, minden szakterület, művelési ág tekintetében tartalmaz alapvető természetvédelmi szabályokat, melyen nem indokolt változtatni, mivel beváltotta az ehhez fűződő elvárásokat, az általános </a:t>
            </a:r>
            <a:r>
              <a:rPr lang="hu-HU" dirty="0" err="1"/>
              <a:t>élőhelyvédelem</a:t>
            </a:r>
            <a:r>
              <a:rPr lang="hu-HU" dirty="0"/>
              <a:t> erősödött</a:t>
            </a:r>
          </a:p>
          <a:p>
            <a:r>
              <a:rPr lang="hu-HU" dirty="0"/>
              <a:t>- jelentősebb előrelépések (MÚLT):</a:t>
            </a:r>
          </a:p>
          <a:p>
            <a:r>
              <a:rPr lang="hu-HU" dirty="0"/>
              <a:t>- </a:t>
            </a:r>
            <a:r>
              <a:rPr lang="hu-HU" dirty="0" err="1"/>
              <a:t>Natura</a:t>
            </a:r>
            <a:r>
              <a:rPr lang="hu-HU" dirty="0"/>
              <a:t> 2000 terület definíciójának meghatározása (2007. július 1.)</a:t>
            </a:r>
          </a:p>
          <a:p>
            <a:r>
              <a:rPr lang="hu-HU" dirty="0"/>
              <a:t>- egyed (példány) fogalmának megalkotása</a:t>
            </a:r>
          </a:p>
          <a:p>
            <a:r>
              <a:rPr lang="hu-HU" dirty="0"/>
              <a:t>- natúrpark fogalmának megalkotása</a:t>
            </a:r>
          </a:p>
          <a:p>
            <a:r>
              <a:rPr lang="hu-HU" dirty="0"/>
              <a:t>- madárvédelmi rendelkezések bevezetése a légvezetékek felújítása során</a:t>
            </a:r>
          </a:p>
          <a:p>
            <a:r>
              <a:rPr lang="hu-HU" dirty="0"/>
              <a:t>- ökológiai vízmennyiség fogalmának meghatározása</a:t>
            </a:r>
          </a:p>
          <a:p>
            <a:r>
              <a:rPr lang="hu-HU" dirty="0"/>
              <a:t>- láp, szikes tó fogalmának konszenzussal történő megalkotása </a:t>
            </a:r>
          </a:p>
          <a:p>
            <a:r>
              <a:rPr lang="hu-HU" dirty="0"/>
              <a:t>- kunhalom, földvár fogalmának meghatározása</a:t>
            </a:r>
          </a:p>
          <a:p>
            <a:r>
              <a:rPr lang="hu-HU" dirty="0"/>
              <a:t>- ökológiai hálózat kialakítása, definíciójának meghatározása. A részletszabályok, és az érintett területek térképi megjelenítése modern megközelítéssel a településrendezéssel kapcsolatos jogi szabályozásban találhatóak.</a:t>
            </a:r>
          </a:p>
          <a:p>
            <a:r>
              <a:rPr lang="hu-HU" dirty="0"/>
              <a:t>- barlangi védőövezet kijelölése és az erre vonatkozó szabályok megalkotása</a:t>
            </a:r>
          </a:p>
          <a:p>
            <a:pPr marL="171176" indent="-171176">
              <a:buFontTx/>
              <a:buChar char="-"/>
            </a:pPr>
            <a:r>
              <a:rPr lang="hu-HU" dirty="0"/>
              <a:t>fényszennyezés elleni küzdelem (35. § (1) d) 2008-tól.</a:t>
            </a:r>
          </a:p>
          <a:p>
            <a:r>
              <a:rPr lang="hu-HU" b="1" i="1" dirty="0"/>
              <a:t>	35. §</a:t>
            </a:r>
            <a:r>
              <a:rPr lang="hu-HU" i="1" dirty="0"/>
              <a:t> (1) Védett természeti területen d) a helyhez kötött kültéri mesterséges megvilágítást 	külterületen, illetve beépítésre nem szánt területen – a közcélú közlekedési létesítmények biztonságos 	üzemeltetéséhez szükséges megvilágítástól eltekintve – úgy kell kialakítani, hogy a védett vagy a 	közösségi jelentőségű állatfajokat ne zavarja, veszélyeztesse, károsítsa.</a:t>
            </a:r>
            <a:endParaRPr lang="hu-HU" i="1" dirty="0"/>
          </a:p>
        </p:txBody>
      </p:sp>
      <p:sp>
        <p:nvSpPr>
          <p:cNvPr id="4" name="Dia számának helye 3"/>
          <p:cNvSpPr>
            <a:spLocks noGrp="1"/>
          </p:cNvSpPr>
          <p:nvPr>
            <p:ph type="sldNum" sz="quarter" idx="10"/>
          </p:nvPr>
        </p:nvSpPr>
        <p:spPr/>
        <p:txBody>
          <a:bodyPr/>
          <a:lstStyle/>
          <a:p>
            <a:fld id="{B91CF637-8EEF-4798-B44D-3FF9DC35D56B}" type="slidenum">
              <a:rPr lang="hu-HU" smtClean="0"/>
              <a:pPr/>
              <a:t>3</a:t>
            </a:fld>
            <a:endParaRPr lang="hu-HU"/>
          </a:p>
        </p:txBody>
      </p:sp>
    </p:spTree>
    <p:extLst>
      <p:ext uri="{BB962C8B-B14F-4D97-AF65-F5344CB8AC3E}">
        <p14:creationId xmlns:p14="http://schemas.microsoft.com/office/powerpoint/2010/main" val="426356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dirty="0" smtClean="0"/>
          </a:p>
          <a:p>
            <a:r>
              <a:rPr lang="hu-HU" altLang="hu-HU" dirty="0" smtClean="0">
                <a:solidFill>
                  <a:srgbClr val="FF0000"/>
                </a:solidFill>
              </a:rPr>
              <a:t>Néhány szót a 10 magyar </a:t>
            </a:r>
            <a:r>
              <a:rPr lang="hu-HU" altLang="hu-HU" dirty="0" err="1" smtClean="0">
                <a:solidFill>
                  <a:srgbClr val="FF0000"/>
                </a:solidFill>
              </a:rPr>
              <a:t>NPI-ról</a:t>
            </a:r>
            <a:r>
              <a:rPr lang="hu-HU" altLang="hu-HU" dirty="0" smtClean="0">
                <a:solidFill>
                  <a:srgbClr val="FF0000"/>
                </a:solidFill>
              </a:rPr>
              <a:t>, a</a:t>
            </a:r>
            <a:r>
              <a:rPr lang="hu-HU" altLang="hu-HU" baseline="0" dirty="0" smtClean="0">
                <a:solidFill>
                  <a:srgbClr val="FF0000"/>
                </a:solidFill>
              </a:rPr>
              <a:t> legutóbbi években elért eredményeinkről…</a:t>
            </a:r>
          </a:p>
          <a:p>
            <a:r>
              <a:rPr lang="hu-HU" altLang="hu-HU" baseline="0" dirty="0" smtClean="0">
                <a:solidFill>
                  <a:srgbClr val="FF0000"/>
                </a:solidFill>
              </a:rPr>
              <a:t>Ez ugyan nem  a szorosan vett </a:t>
            </a:r>
            <a:r>
              <a:rPr lang="hu-HU" altLang="hu-HU" baseline="0" dirty="0" err="1" smtClean="0">
                <a:solidFill>
                  <a:srgbClr val="FF0000"/>
                </a:solidFill>
              </a:rPr>
              <a:t>tvt</a:t>
            </a:r>
            <a:r>
              <a:rPr lang="hu-HU" altLang="hu-HU" baseline="0" dirty="0" smtClean="0">
                <a:solidFill>
                  <a:srgbClr val="FF0000"/>
                </a:solidFill>
              </a:rPr>
              <a:t>…</a:t>
            </a:r>
          </a:p>
          <a:p>
            <a:endParaRPr lang="hu-HU" altLang="hu-HU" baseline="0" dirty="0" smtClean="0">
              <a:solidFill>
                <a:srgbClr val="FF0000"/>
              </a:solidFill>
            </a:endParaRPr>
          </a:p>
          <a:p>
            <a:r>
              <a:rPr lang="hu-HU" altLang="hu-HU" baseline="0" dirty="0" smtClean="0">
                <a:solidFill>
                  <a:srgbClr val="FF0000"/>
                </a:solidFill>
              </a:rPr>
              <a:t>10 NPI – több mint 300.000 Ha – alkotmányjogi védelem (tavalyi AB hat.)</a:t>
            </a:r>
          </a:p>
          <a:p>
            <a:endParaRPr lang="hu-HU" altLang="hu-HU" baseline="0" dirty="0" smtClean="0">
              <a:solidFill>
                <a:srgbClr val="FF0000"/>
              </a:solidFill>
            </a:endParaRPr>
          </a:p>
          <a:p>
            <a:r>
              <a:rPr lang="hu-HU" altLang="hu-HU" baseline="0" dirty="0" smtClean="0">
                <a:solidFill>
                  <a:srgbClr val="FF0000"/>
                </a:solidFill>
              </a:rPr>
              <a:t>Hatóságból a természetvédelmi vagyonkezelés irányába mozdultunk el.</a:t>
            </a:r>
          </a:p>
          <a:p>
            <a:endParaRPr lang="hu-HU" altLang="hu-HU" baseline="0" dirty="0" smtClean="0">
              <a:solidFill>
                <a:srgbClr val="FF0000"/>
              </a:solidFill>
            </a:endParaRPr>
          </a:p>
          <a:p>
            <a:r>
              <a:rPr lang="hu-HU" altLang="hu-HU" baseline="0" dirty="0" smtClean="0">
                <a:solidFill>
                  <a:srgbClr val="FF0000"/>
                </a:solidFill>
              </a:rPr>
              <a:t>300.000 Ha fele saját </a:t>
            </a:r>
            <a:r>
              <a:rPr lang="hu-HU" altLang="hu-HU" baseline="0" dirty="0" err="1" smtClean="0">
                <a:solidFill>
                  <a:srgbClr val="FF0000"/>
                </a:solidFill>
              </a:rPr>
              <a:t>vagy.kez</a:t>
            </a:r>
            <a:r>
              <a:rPr lang="hu-HU" altLang="hu-HU" baseline="0" dirty="0" smtClean="0">
                <a:solidFill>
                  <a:srgbClr val="FF0000"/>
                </a:solidFill>
              </a:rPr>
              <a:t>, fele haszonbérlet – több mint 2.000 gazdálkodóval állunk kapcsolatban.</a:t>
            </a:r>
          </a:p>
          <a:p>
            <a:endParaRPr lang="hu-HU" altLang="hu-HU" dirty="0" smtClean="0">
              <a:solidFill>
                <a:srgbClr val="FF0000"/>
              </a:solidFill>
            </a:endParaRPr>
          </a:p>
          <a:p>
            <a:endParaRPr lang="hu-HU" altLang="hu-HU" dirty="0" smtClean="0"/>
          </a:p>
          <a:p>
            <a:r>
              <a:rPr lang="hu-HU" altLang="hu-HU" dirty="0" smtClean="0"/>
              <a:t>30</a:t>
            </a:r>
            <a:r>
              <a:rPr lang="hu-HU" altLang="hu-HU" dirty="0" smtClean="0"/>
              <a:t>% </a:t>
            </a:r>
            <a:r>
              <a:rPr lang="hu-HU" altLang="hu-HU" dirty="0" err="1" smtClean="0"/>
              <a:t>természetközeli</a:t>
            </a:r>
            <a:r>
              <a:rPr lang="hu-HU" altLang="hu-HU" dirty="0" smtClean="0"/>
              <a:t> állapotban megmaradt terület  -  nemzeti örökség fontos részét képezi</a:t>
            </a:r>
          </a:p>
          <a:p>
            <a:endParaRPr lang="hu-HU" altLang="hu-HU" dirty="0" smtClean="0"/>
          </a:p>
          <a:p>
            <a:pPr>
              <a:spcBef>
                <a:spcPts val="600"/>
              </a:spcBef>
              <a:buFont typeface="Arial" charset="0"/>
              <a:buChar char="•"/>
            </a:pPr>
            <a:r>
              <a:rPr lang="hu-HU" altLang="hu-HU" dirty="0" smtClean="0"/>
              <a:t>21% </a:t>
            </a:r>
            <a:r>
              <a:rPr lang="hu-HU" altLang="hu-HU" dirty="0" err="1" smtClean="0"/>
              <a:t>Natura</a:t>
            </a:r>
            <a:r>
              <a:rPr lang="hu-HU" altLang="hu-HU" dirty="0" smtClean="0"/>
              <a:t> 2000 </a:t>
            </a:r>
            <a:r>
              <a:rPr lang="hu-HU" dirty="0">
                <a:latin typeface="Times New Roman" pitchFamily="18" charset="0"/>
                <a:ea typeface="SimSun" pitchFamily="2" charset="-122"/>
              </a:rPr>
              <a:t>A hálózat teljes kiterjedése </a:t>
            </a:r>
            <a:r>
              <a:rPr lang="hu-HU" b="1" dirty="0">
                <a:latin typeface="Times New Roman" pitchFamily="18" charset="0"/>
                <a:ea typeface="SimSun" pitchFamily="2" charset="-122"/>
              </a:rPr>
              <a:t>19 950 km</a:t>
            </a:r>
            <a:r>
              <a:rPr lang="hu-HU" b="1" baseline="30000" dirty="0">
                <a:latin typeface="Times New Roman" pitchFamily="18" charset="0"/>
                <a:ea typeface="SimSun" pitchFamily="2" charset="-122"/>
              </a:rPr>
              <a:t>2</a:t>
            </a:r>
            <a:r>
              <a:rPr lang="hu-HU" dirty="0">
                <a:latin typeface="Times New Roman" pitchFamily="18" charset="0"/>
                <a:ea typeface="SimSun" pitchFamily="2" charset="-122"/>
              </a:rPr>
              <a:t>, az ország területének </a:t>
            </a:r>
            <a:r>
              <a:rPr lang="hu-HU" b="1" dirty="0">
                <a:latin typeface="Times New Roman" pitchFamily="18" charset="0"/>
                <a:ea typeface="SimSun" pitchFamily="2" charset="-122"/>
              </a:rPr>
              <a:t>21,39%</a:t>
            </a:r>
            <a:r>
              <a:rPr lang="hu-HU" dirty="0">
                <a:latin typeface="Times New Roman" pitchFamily="18" charset="0"/>
                <a:ea typeface="SimSun" pitchFamily="2" charset="-122"/>
              </a:rPr>
              <a:t>-a</a:t>
            </a:r>
          </a:p>
          <a:p>
            <a:pPr>
              <a:spcBef>
                <a:spcPts val="600"/>
              </a:spcBef>
              <a:buFont typeface="Arial" charset="0"/>
              <a:buChar char="•"/>
            </a:pPr>
            <a:r>
              <a:rPr lang="hu-HU" b="1" dirty="0">
                <a:latin typeface="Times New Roman" pitchFamily="18" charset="0"/>
                <a:ea typeface="SimSun" pitchFamily="2" charset="-122"/>
              </a:rPr>
              <a:t>525 db </a:t>
            </a:r>
            <a:r>
              <a:rPr lang="hu-HU" b="1" dirty="0" err="1">
                <a:latin typeface="Times New Roman" pitchFamily="18" charset="0"/>
                <a:ea typeface="SimSun" pitchFamily="2" charset="-122"/>
              </a:rPr>
              <a:t>Natura</a:t>
            </a:r>
            <a:r>
              <a:rPr lang="hu-HU" b="1" dirty="0">
                <a:latin typeface="Times New Roman" pitchFamily="18" charset="0"/>
                <a:ea typeface="SimSun" pitchFamily="2" charset="-122"/>
              </a:rPr>
              <a:t> 2000 terület</a:t>
            </a:r>
            <a:r>
              <a:rPr lang="hu-HU" dirty="0">
                <a:latin typeface="Times New Roman" pitchFamily="18" charset="0"/>
                <a:ea typeface="SimSun" pitchFamily="2" charset="-122"/>
              </a:rPr>
              <a:t>: </a:t>
            </a:r>
            <a:r>
              <a:rPr lang="hu-HU" b="1" dirty="0">
                <a:latin typeface="Times New Roman" pitchFamily="18" charset="0"/>
                <a:ea typeface="SimSun" pitchFamily="2" charset="-122"/>
              </a:rPr>
              <a:t>56</a:t>
            </a:r>
            <a:r>
              <a:rPr lang="hu-HU" dirty="0">
                <a:latin typeface="Times New Roman" pitchFamily="18" charset="0"/>
                <a:ea typeface="SimSun" pitchFamily="2" charset="-122"/>
              </a:rPr>
              <a:t> különleges </a:t>
            </a:r>
            <a:r>
              <a:rPr lang="hu-HU" b="1" dirty="0">
                <a:latin typeface="Times New Roman" pitchFamily="18" charset="0"/>
                <a:ea typeface="SimSun" pitchFamily="2" charset="-122"/>
              </a:rPr>
              <a:t>madárvédelmi</a:t>
            </a:r>
            <a:r>
              <a:rPr lang="hu-HU" dirty="0">
                <a:latin typeface="Times New Roman" pitchFamily="18" charset="0"/>
                <a:ea typeface="SimSun" pitchFamily="2" charset="-122"/>
              </a:rPr>
              <a:t> terület, </a:t>
            </a:r>
            <a:r>
              <a:rPr lang="hu-HU" b="1" dirty="0">
                <a:latin typeface="Times New Roman" pitchFamily="18" charset="0"/>
                <a:ea typeface="SimSun" pitchFamily="2" charset="-122"/>
              </a:rPr>
              <a:t>479 </a:t>
            </a:r>
            <a:r>
              <a:rPr lang="hu-HU" dirty="0">
                <a:latin typeface="Times New Roman" pitchFamily="18" charset="0"/>
                <a:ea typeface="SimSun" pitchFamily="2" charset="-122"/>
              </a:rPr>
              <a:t>különleges </a:t>
            </a:r>
            <a:r>
              <a:rPr lang="hu-HU" b="1" dirty="0" err="1">
                <a:latin typeface="Times New Roman" pitchFamily="18" charset="0"/>
                <a:ea typeface="SimSun" pitchFamily="2" charset="-122"/>
              </a:rPr>
              <a:t>természetmegőrzési</a:t>
            </a:r>
            <a:r>
              <a:rPr lang="hu-HU" dirty="0">
                <a:latin typeface="Times New Roman" pitchFamily="18" charset="0"/>
                <a:ea typeface="SimSun" pitchFamily="2" charset="-122"/>
              </a:rPr>
              <a:t> terület</a:t>
            </a:r>
          </a:p>
          <a:p>
            <a:endParaRPr lang="hu-HU" altLang="hu-HU" dirty="0" smtClean="0"/>
          </a:p>
          <a:p>
            <a:endParaRPr lang="hu-HU" altLang="hu-HU" dirty="0" smtClean="0"/>
          </a:p>
          <a:p>
            <a:r>
              <a:rPr lang="hu-HU" altLang="hu-HU" dirty="0" smtClean="0"/>
              <a:t>9% védett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Őshonos magyar haszonállatok – 14.000 db</a:t>
            </a:r>
          </a:p>
          <a:p>
            <a:endParaRPr lang="hu-HU" dirty="0"/>
          </a:p>
          <a:p>
            <a:r>
              <a:rPr lang="hu-HU" dirty="0"/>
              <a:t>Génmegőrzési feladatok – </a:t>
            </a:r>
            <a:r>
              <a:rPr lang="hu-HU" dirty="0" err="1"/>
              <a:t>kormányelőterjesztés</a:t>
            </a:r>
            <a:r>
              <a:rPr lang="hu-HU" dirty="0"/>
              <a:t> készülőben</a:t>
            </a:r>
          </a:p>
          <a:p>
            <a:endParaRPr lang="hu-HU" dirty="0"/>
          </a:p>
          <a:p>
            <a:r>
              <a:rPr lang="hu-HU" dirty="0" err="1"/>
              <a:t>Biodiv</a:t>
            </a:r>
            <a:r>
              <a:rPr lang="hu-HU" dirty="0"/>
              <a:t>+génmegőrzés szakterülete a </a:t>
            </a:r>
            <a:r>
              <a:rPr lang="hu-HU" dirty="0" err="1"/>
              <a:t>TMF-hez</a:t>
            </a:r>
            <a:r>
              <a:rPr lang="hu-HU" dirty="0"/>
              <a:t> került + 2 db génmegőrzési intézet (NÖDIK, HÁGK)</a:t>
            </a:r>
          </a:p>
          <a:p>
            <a:endParaRPr lang="hu-HU" dirty="0"/>
          </a:p>
          <a:p>
            <a:endParaRPr lang="hu-HU" dirty="0"/>
          </a:p>
          <a:p>
            <a:pPr marL="171176" indent="-171176">
              <a:buFontTx/>
              <a:buChar char="-"/>
            </a:pPr>
            <a:r>
              <a:rPr lang="hu-HU" dirty="0"/>
              <a:t>A </a:t>
            </a:r>
            <a:r>
              <a:rPr lang="hu-HU" dirty="0" err="1"/>
              <a:t>biodiverzitás</a:t>
            </a:r>
            <a:r>
              <a:rPr lang="hu-HU" dirty="0"/>
              <a:t> </a:t>
            </a:r>
            <a:r>
              <a:rPr lang="hu-HU" dirty="0" err="1"/>
              <a:t>a</a:t>
            </a:r>
            <a:r>
              <a:rPr lang="hu-HU" dirty="0"/>
              <a:t> Nemzeti </a:t>
            </a:r>
            <a:r>
              <a:rPr lang="hu-HU" dirty="0" err="1"/>
              <a:t>Biodiverzitás</a:t>
            </a:r>
            <a:r>
              <a:rPr lang="hu-HU" dirty="0"/>
              <a:t> Stratégia 2015-ben a parlament által történő elfogadása (95%) nagyobb legitimációt biztosít az általános </a:t>
            </a:r>
            <a:r>
              <a:rPr lang="hu-HU" dirty="0" err="1"/>
              <a:t>élővilágvédelemre</a:t>
            </a:r>
            <a:r>
              <a:rPr lang="hu-HU" dirty="0"/>
              <a:t>, összhangban a vidékfejlesztéssel és az </a:t>
            </a:r>
            <a:r>
              <a:rPr lang="hu-HU" dirty="0" err="1"/>
              <a:t>agrobiodiverzitási</a:t>
            </a:r>
            <a:r>
              <a:rPr lang="hu-HU" dirty="0"/>
              <a:t> stratégiával. A genetikai erőforrásaink védelmében, hogy ratifikáltuk a </a:t>
            </a:r>
            <a:r>
              <a:rPr lang="hu-HU" dirty="0" err="1"/>
              <a:t>Nagoja</a:t>
            </a:r>
            <a:r>
              <a:rPr lang="hu-HU" dirty="0"/>
              <a:t> jegyzőkönyvet, a Biológiai Sokféleség Egyezményhez kapcsolódóan, a genetikai erőforrásokhoz való hozzáférésről, valamint a hasznosításukból származó hasznok igazságos és méltányos megosztásáról szólóan meghatároztunk egyes intézkedéseket, ezt a munkát folytatjuk. A genetikai erőforrásainkat védjük ugyanakkor azzal is, hogy magyar háziállatfajtáink (magyar kutyafajták) génmegőrzésének biztosítására állami génbankok kialakításával (</a:t>
            </a:r>
            <a:r>
              <a:rPr lang="hu-HU" dirty="0" err="1"/>
              <a:t>HáGK</a:t>
            </a:r>
            <a:r>
              <a:rPr lang="hu-HU" dirty="0"/>
              <a:t>+</a:t>
            </a:r>
            <a:r>
              <a:rPr lang="hu-HU" dirty="0" err="1"/>
              <a:t>NPIk</a:t>
            </a:r>
            <a:r>
              <a:rPr lang="hu-HU" dirty="0"/>
              <a:t>), vagy a növényi génbankunk (pl. a NÖDIK) tevékenységének megnövelésével szeretnénk e tevékenységet megerősíteni.</a:t>
            </a:r>
          </a:p>
          <a:p>
            <a:pPr marL="171176" indent="-171176">
              <a:buFontTx/>
              <a:buChar char="-"/>
            </a:pPr>
            <a:endParaRPr lang="hu-HU" dirty="0"/>
          </a:p>
          <a:p>
            <a:endParaRPr lang="hu-HU" dirty="0"/>
          </a:p>
          <a:p>
            <a:endParaRPr lang="hu-HU" dirty="0"/>
          </a:p>
          <a:p>
            <a:endParaRPr lang="hu-HU" dirty="0"/>
          </a:p>
        </p:txBody>
      </p:sp>
      <p:sp>
        <p:nvSpPr>
          <p:cNvPr id="4" name="Dia számának helye 3"/>
          <p:cNvSpPr>
            <a:spLocks noGrp="1"/>
          </p:cNvSpPr>
          <p:nvPr>
            <p:ph type="sldNum" sz="quarter" idx="10"/>
          </p:nvPr>
        </p:nvSpPr>
        <p:spPr/>
        <p:txBody>
          <a:bodyPr/>
          <a:lstStyle/>
          <a:p>
            <a:fld id="{B91CF637-8EEF-4798-B44D-3FF9DC35D56B}" type="slidenum">
              <a:rPr lang="hu-HU" smtClean="0"/>
              <a:pPr/>
              <a:t>5</a:t>
            </a:fld>
            <a:endParaRPr lang="hu-HU"/>
          </a:p>
        </p:txBody>
      </p:sp>
    </p:spTree>
    <p:extLst>
      <p:ext uri="{BB962C8B-B14F-4D97-AF65-F5344CB8AC3E}">
        <p14:creationId xmlns:p14="http://schemas.microsoft.com/office/powerpoint/2010/main" val="292072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ökoturizmus: A természetvédelem egyik kiemelt feladata hazánk természeti-táji örökségének bemutatása, a lakosság környezeti szemléletének formálása. A bemutatás a látogatóforgalom irányításával is hozzájárul a természeti örökség megőrzéséhez.</a:t>
            </a:r>
          </a:p>
          <a:p>
            <a:r>
              <a:rPr lang="hu-HU" dirty="0"/>
              <a:t>A természetvédelmi ágazatnak a turizmus egyik szegmensében, a természeti és kultúrtörténeti örökség bemutatásán és a környezeti nevelésen alapuló ökoturizmusban van feladata, s egyben meghatározó szerepe. A természetvédelem célja összetett, így nem feltétlenül a látogatószám abszolút növelése áll a középpontban.</a:t>
            </a:r>
          </a:p>
          <a:p>
            <a:r>
              <a:rPr lang="hu-HU" dirty="0"/>
              <a:t>A védett természeti területeken a nemzeti park igazgatóságok számos természetvédelmi bemutatóhelyet, </a:t>
            </a:r>
            <a:r>
              <a:rPr lang="hu-HU" dirty="0" err="1"/>
              <a:t>ökoturisztikai</a:t>
            </a:r>
            <a:r>
              <a:rPr lang="hu-HU" dirty="0"/>
              <a:t> és környezeti nevelési létesítményt működtetnek. A központi nyilvántartásunk szerint jelenleg hazánkban közel 800 létesítményben folyik </a:t>
            </a:r>
            <a:r>
              <a:rPr lang="hu-HU" dirty="0" err="1"/>
              <a:t>ökoturisztikai</a:t>
            </a:r>
            <a:r>
              <a:rPr lang="hu-HU" dirty="0"/>
              <a:t>, környezeti nevelési tevékenység, amelyből 334 részben vagy teljes egészében valamely nemzeti park igazgatóság fenntartásában van. Az </a:t>
            </a:r>
            <a:r>
              <a:rPr lang="hu-HU" dirty="0" err="1"/>
              <a:t>ökoturisztikai</a:t>
            </a:r>
            <a:r>
              <a:rPr lang="hu-HU" dirty="0"/>
              <a:t> létesítmények jelentős része, 74%-a tanösvény, melyek száma évről évre növekedést mutat. A folyamatos fejlesztéseknek és beruházásoknak köszönhetően egyre bővül a természetvédelmi látogatóközpontok száma is. Ezen létesítmények közel felének a fenntartója nemzeti park igazgatóság. </a:t>
            </a:r>
          </a:p>
          <a:p>
            <a:r>
              <a:rPr lang="hu-HU" dirty="0"/>
              <a:t>A nemzeti park igazgatóságok regisztrált látogatószáma, köszönhetően a színvonalas család- és látogatóbarát </a:t>
            </a:r>
            <a:r>
              <a:rPr lang="hu-HU" dirty="0" err="1"/>
              <a:t>ökoturisztikai</a:t>
            </a:r>
            <a:r>
              <a:rPr lang="hu-HU" dirty="0"/>
              <a:t> létesítményeknek, valamint a tematikus és változatos programkínálatnak, évről évre növekszik.  2015-ben a regisztrált látogatószám már meghaladta az 1 550 ezer főt.</a:t>
            </a:r>
            <a:endParaRPr lang="hu-HU" dirty="0"/>
          </a:p>
        </p:txBody>
      </p:sp>
      <p:sp>
        <p:nvSpPr>
          <p:cNvPr id="4" name="Dia számának helye 3"/>
          <p:cNvSpPr>
            <a:spLocks noGrp="1"/>
          </p:cNvSpPr>
          <p:nvPr>
            <p:ph type="sldNum" sz="quarter" idx="10"/>
          </p:nvPr>
        </p:nvSpPr>
        <p:spPr/>
        <p:txBody>
          <a:bodyPr/>
          <a:lstStyle/>
          <a:p>
            <a:fld id="{B91CF637-8EEF-4798-B44D-3FF9DC35D56B}" type="slidenum">
              <a:rPr lang="hu-HU" smtClean="0"/>
              <a:pPr/>
              <a:t>6</a:t>
            </a:fld>
            <a:endParaRPr lang="hu-HU"/>
          </a:p>
        </p:txBody>
      </p:sp>
    </p:spTree>
    <p:extLst>
      <p:ext uri="{BB962C8B-B14F-4D97-AF65-F5344CB8AC3E}">
        <p14:creationId xmlns:p14="http://schemas.microsoft.com/office/powerpoint/2010/main" val="292072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defTabSz="912937">
              <a:defRPr/>
            </a:pPr>
            <a:r>
              <a:rPr lang="hu-HU" dirty="0"/>
              <a:t>- </a:t>
            </a:r>
            <a:r>
              <a:rPr lang="hu-HU" b="1" dirty="0"/>
              <a:t>nemzeti parki védjegy</a:t>
            </a:r>
            <a:r>
              <a:rPr lang="hu-HU" dirty="0"/>
              <a:t>: 2010-ben indult a Nemzeti Parki Termék védjegy, amely összekötő kapocs a helyi termelők és a természetvédelem között. A védjegy sikerességét bizonyítja, hogy az eltelt időszak alatt 158 termelő 618 terméke kapta meg ezt a megtisztelő címet</a:t>
            </a:r>
          </a:p>
          <a:p>
            <a:endParaRPr lang="hu-HU" dirty="0" smtClean="0"/>
          </a:p>
          <a:p>
            <a:r>
              <a:rPr lang="hu-HU" b="1" dirty="0"/>
              <a:t>közmunkaprogram</a:t>
            </a:r>
            <a:r>
              <a:rPr lang="hu-HU" dirty="0"/>
              <a:t> a nemzeti park igazgatóságoknál</a:t>
            </a:r>
          </a:p>
          <a:p>
            <a:pPr lvl="0"/>
            <a:r>
              <a:rPr lang="hu-HU" dirty="0"/>
              <a:t>2005-ben indult és a folyamatosan növekvő támogatás és létszám mellett minden évben eredményesen sikerült lebonyolítani.</a:t>
            </a:r>
          </a:p>
          <a:p>
            <a:pPr lvl="0"/>
            <a:r>
              <a:rPr lang="hu-HU" dirty="0"/>
              <a:t>2016. március 1-én kezdődött az idei közfoglalkoztatás program, amely 2017. február 29-ig tart, mintegy 900 fő (átlaglétszám)  alkalmazásával és 1,31 </a:t>
            </a:r>
            <a:r>
              <a:rPr lang="hu-HU" dirty="0" err="1"/>
              <a:t>mrd</a:t>
            </a:r>
            <a:r>
              <a:rPr lang="hu-HU" dirty="0"/>
              <a:t> forint támogatás felhasználásával.</a:t>
            </a:r>
          </a:p>
          <a:p>
            <a:endParaRPr lang="hu-HU" dirty="0"/>
          </a:p>
        </p:txBody>
      </p:sp>
      <p:sp>
        <p:nvSpPr>
          <p:cNvPr id="4" name="Dia számának helye 3"/>
          <p:cNvSpPr>
            <a:spLocks noGrp="1"/>
          </p:cNvSpPr>
          <p:nvPr>
            <p:ph type="sldNum" sz="quarter" idx="10"/>
          </p:nvPr>
        </p:nvSpPr>
        <p:spPr/>
        <p:txBody>
          <a:bodyPr/>
          <a:lstStyle/>
          <a:p>
            <a:fld id="{B91CF637-8EEF-4798-B44D-3FF9DC35D56B}" type="slidenum">
              <a:rPr lang="hu-HU" smtClean="0"/>
              <a:pPr/>
              <a:t>7</a:t>
            </a:fld>
            <a:endParaRPr lang="hu-HU"/>
          </a:p>
        </p:txBody>
      </p:sp>
    </p:spTree>
    <p:extLst>
      <p:ext uri="{BB962C8B-B14F-4D97-AF65-F5344CB8AC3E}">
        <p14:creationId xmlns:p14="http://schemas.microsoft.com/office/powerpoint/2010/main" val="292072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folyamatban van az idegenhonos inváziós fajok betelepítésének vagy behurcolásának és terjedésének megelőzéséről és kezeléséről szóló, 2014. október 22-i, 1143/2014/EU európai parlamenti és tanácsi rendelet hazai végrehajtását biztosító jogszabályi keret kialakítása, közte a </a:t>
            </a:r>
            <a:r>
              <a:rPr lang="hu-HU" dirty="0" err="1"/>
              <a:t>Tvt</a:t>
            </a:r>
            <a:r>
              <a:rPr lang="hu-HU" dirty="0"/>
              <a:t>. módosítása. Ennek a szakterület által támogatott tartalommal való elfogadása egy hatékonyabb fellépést biztosítana az inváziós fajok terjedése elleni küzdelemben.</a:t>
            </a:r>
          </a:p>
          <a:p>
            <a:endParaRPr lang="hu-HU" dirty="0"/>
          </a:p>
          <a:p>
            <a:pPr marL="171176" indent="-171176">
              <a:buFontTx/>
              <a:buChar char="-"/>
            </a:pPr>
            <a:r>
              <a:rPr lang="hu-HU" dirty="0"/>
              <a:t>folyamatban van az ökoszisztéma szolgáltatások definíciójának bevezetése a </a:t>
            </a:r>
            <a:r>
              <a:rPr lang="hu-HU" dirty="0" err="1"/>
              <a:t>Tvt.-be</a:t>
            </a:r>
            <a:r>
              <a:rPr lang="hu-HU" dirty="0"/>
              <a:t>. Az ökoszisztéma szolgáltatások előtérbe kerülése lehetőséget teremtett arra, hogy egy hangsúly eltolódás valósuljon meg. Korábban a fő hangsúly elsősorban a védett természeti területekre és a védett természeti értékekre irányult, most ez nyit a biodiverzitás és az általános élővilág védelme felé.</a:t>
            </a:r>
          </a:p>
          <a:p>
            <a:pPr marL="171176" indent="-171176">
              <a:buFontTx/>
              <a:buChar char="-"/>
            </a:pPr>
            <a:endParaRPr lang="hu-HU" dirty="0"/>
          </a:p>
          <a:p>
            <a:pPr marL="171176" indent="-171176">
              <a:buFontTx/>
              <a:buChar char="-"/>
            </a:pPr>
            <a:r>
              <a:rPr lang="hu-HU" dirty="0"/>
              <a:t>A </a:t>
            </a:r>
            <a:r>
              <a:rPr lang="hu-HU" dirty="0" err="1"/>
              <a:t>biodiverzitás</a:t>
            </a:r>
            <a:r>
              <a:rPr lang="hu-HU" dirty="0"/>
              <a:t> </a:t>
            </a:r>
            <a:r>
              <a:rPr lang="hu-HU" dirty="0" err="1"/>
              <a:t>a</a:t>
            </a:r>
            <a:r>
              <a:rPr lang="hu-HU" dirty="0"/>
              <a:t> Nemzeti </a:t>
            </a:r>
            <a:r>
              <a:rPr lang="hu-HU" dirty="0" err="1"/>
              <a:t>Biodiverzitás</a:t>
            </a:r>
            <a:r>
              <a:rPr lang="hu-HU" dirty="0"/>
              <a:t> Stratégia 2015-ben a parlament által történő elfogadása (95%) nagyobb legitimációt biztosít az általános </a:t>
            </a:r>
            <a:r>
              <a:rPr lang="hu-HU" dirty="0" err="1"/>
              <a:t>élővilágvédelemre</a:t>
            </a:r>
            <a:r>
              <a:rPr lang="hu-HU" dirty="0"/>
              <a:t>, összhangban a vidékfejlesztéssel és az </a:t>
            </a:r>
            <a:r>
              <a:rPr lang="hu-HU" dirty="0" err="1"/>
              <a:t>agrobiodiverzitási</a:t>
            </a:r>
            <a:r>
              <a:rPr lang="hu-HU" dirty="0"/>
              <a:t> stratégiával. A genetikai erőforrásaink védelmében, hogy ratifikáltuk a </a:t>
            </a:r>
            <a:r>
              <a:rPr lang="hu-HU" dirty="0" err="1"/>
              <a:t>Nagoja</a:t>
            </a:r>
            <a:r>
              <a:rPr lang="hu-HU" dirty="0"/>
              <a:t> jegyzőkönyvet, a Biológiai Sokféleség Egyezményhez kapcsolódóan, a genetikai erőforrásokhoz való hozzáférésről, valamint a hasznosításukból származó hasznok igazságos és méltányos megosztásáról szólóan meghatároztunk egyes intézkedéseket, ezt a munkát folytatjuk. A genetikai erőforrásainkat védjük ugyanakkor azzal is, hogy magyar háziállatfajtáink (magyar kutyafajták) génmegőrzésének biztosítására állami génbankok kialakításával (</a:t>
            </a:r>
            <a:r>
              <a:rPr lang="hu-HU" dirty="0" err="1"/>
              <a:t>HáGK</a:t>
            </a:r>
            <a:r>
              <a:rPr lang="hu-HU" dirty="0"/>
              <a:t>+</a:t>
            </a:r>
            <a:r>
              <a:rPr lang="hu-HU" dirty="0" err="1"/>
              <a:t>NPIk</a:t>
            </a:r>
            <a:r>
              <a:rPr lang="hu-HU" dirty="0"/>
              <a:t>), vagy a növényi génbankunk (pl. a NÖDIK) tevékenységének megnövelésével szeretnénk e tevékenységet megerősíteni.</a:t>
            </a:r>
          </a:p>
          <a:p>
            <a:pPr marL="171176" indent="-171176">
              <a:buFontTx/>
              <a:buChar char="-"/>
            </a:pPr>
            <a:endParaRPr lang="hu-HU" dirty="0"/>
          </a:p>
          <a:p>
            <a:r>
              <a:rPr lang="hu-HU" dirty="0"/>
              <a:t>Folyamatban van a </a:t>
            </a:r>
            <a:r>
              <a:rPr lang="hu-HU" b="1" dirty="0"/>
              <a:t>tájvédelemi</a:t>
            </a:r>
            <a:r>
              <a:rPr lang="hu-HU" dirty="0"/>
              <a:t> Korm. rendelet előkészítése, amely a hatósági munkát támogatja.</a:t>
            </a:r>
          </a:p>
          <a:p>
            <a:r>
              <a:rPr lang="hu-HU" dirty="0"/>
              <a:t> </a:t>
            </a:r>
          </a:p>
          <a:p>
            <a:endParaRPr lang="hu-HU" dirty="0"/>
          </a:p>
        </p:txBody>
      </p:sp>
      <p:sp>
        <p:nvSpPr>
          <p:cNvPr id="4" name="Dia számának helye 3"/>
          <p:cNvSpPr>
            <a:spLocks noGrp="1"/>
          </p:cNvSpPr>
          <p:nvPr>
            <p:ph type="sldNum" sz="quarter" idx="10"/>
          </p:nvPr>
        </p:nvSpPr>
        <p:spPr/>
        <p:txBody>
          <a:bodyPr/>
          <a:lstStyle/>
          <a:p>
            <a:fld id="{B91CF637-8EEF-4798-B44D-3FF9DC35D56B}" type="slidenum">
              <a:rPr lang="hu-HU" smtClean="0"/>
              <a:pPr/>
              <a:t>8</a:t>
            </a:fld>
            <a:endParaRPr lang="hu-HU"/>
          </a:p>
        </p:txBody>
      </p:sp>
    </p:spTree>
    <p:extLst>
      <p:ext uri="{BB962C8B-B14F-4D97-AF65-F5344CB8AC3E}">
        <p14:creationId xmlns:p14="http://schemas.microsoft.com/office/powerpoint/2010/main" val="292072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a:p>
            <a:pPr algn="just" defTabSz="912937" fontAlgn="base">
              <a:spcBef>
                <a:spcPct val="0"/>
              </a:spcBef>
              <a:spcAft>
                <a:spcPct val="0"/>
              </a:spcAft>
            </a:pPr>
            <a:r>
              <a:rPr lang="hu-HU" altLang="hu-HU" b="1" dirty="0"/>
              <a:t>Törvényi kötelezettség a természetvédelmi tervek elkészítése és tíz évenkénti felülvizsgálata. </a:t>
            </a:r>
          </a:p>
          <a:p>
            <a:pPr algn="just" defTabSz="912937" fontAlgn="base">
              <a:spcBef>
                <a:spcPct val="0"/>
              </a:spcBef>
              <a:spcAft>
                <a:spcPct val="0"/>
              </a:spcAft>
            </a:pPr>
            <a:r>
              <a:rPr lang="hu-HU" altLang="hu-HU" dirty="0">
                <a:ea typeface="SimSun" pitchFamily="2" charset="-122"/>
                <a:cs typeface="Times New Roman" pitchFamily="18" charset="0"/>
              </a:rPr>
              <a:t>A </a:t>
            </a:r>
            <a:r>
              <a:rPr lang="hu-HU" altLang="hu-HU" b="1" dirty="0">
                <a:ea typeface="SimSun" pitchFamily="2" charset="-122"/>
                <a:cs typeface="Times New Roman" pitchFamily="18" charset="0"/>
              </a:rPr>
              <a:t>2015-ben </a:t>
            </a:r>
            <a:r>
              <a:rPr lang="hu-HU" altLang="hu-HU" dirty="0">
                <a:ea typeface="SimSun" pitchFamily="2" charset="-122"/>
                <a:cs typeface="Times New Roman" pitchFamily="18" charset="0"/>
              </a:rPr>
              <a:t>13 terület természetvédelmi kezelési terve került kihirdetésre; az érintett terület nagysága 1850,7 hektár, ugyanakkor még 83 terület nem rendelkezik ilyen tervvel </a:t>
            </a:r>
          </a:p>
          <a:p>
            <a:r>
              <a:rPr lang="hu-HU" dirty="0"/>
              <a:t>Jelenleg tervezett védetté nyilvánítással kapcsolatos feladatok: </a:t>
            </a:r>
          </a:p>
          <a:p>
            <a:pPr marL="285293" indent="-285293">
              <a:buFontTx/>
              <a:buChar char="-"/>
            </a:pPr>
            <a:r>
              <a:rPr lang="hu-HU" dirty="0"/>
              <a:t>Bajai földikutya rezervátum TT </a:t>
            </a:r>
          </a:p>
          <a:p>
            <a:pPr marL="285293" indent="-285293">
              <a:buFontTx/>
              <a:buChar char="-"/>
            </a:pPr>
            <a:r>
              <a:rPr lang="hu-HU" dirty="0"/>
              <a:t>Aggteleki Nemzeti Park világörökségi kezelési tervének elkészítése, </a:t>
            </a:r>
          </a:p>
          <a:p>
            <a:pPr marL="285293" indent="-285293">
              <a:buFontTx/>
              <a:buChar char="-"/>
            </a:pPr>
            <a:r>
              <a:rPr lang="hu-HU" dirty="0"/>
              <a:t>10 éves kezelési tervek felülvizsgálata</a:t>
            </a:r>
          </a:p>
          <a:p>
            <a:pPr marL="285293" indent="-285293">
              <a:buFontTx/>
              <a:buChar char="-"/>
            </a:pPr>
            <a:endParaRPr lang="hu-HU" dirty="0"/>
          </a:p>
          <a:p>
            <a:r>
              <a:rPr lang="hu-HU" b="1" dirty="0"/>
              <a:t>A 307 db országos jelentőségű, egyedi jogszabállyal védett természeti terület (848 777 ha) közül 224 terület rendelkezik kihirdetett kezelési tervvel</a:t>
            </a:r>
            <a:r>
              <a:rPr lang="hu-HU" dirty="0"/>
              <a:t>, darabszámot tekintve ez az</a:t>
            </a:r>
            <a:r>
              <a:rPr lang="hu-HU" b="1" dirty="0"/>
              <a:t> összes terület 73%-a</a:t>
            </a:r>
            <a:r>
              <a:rPr lang="hu-HU" dirty="0"/>
              <a:t>. A </a:t>
            </a:r>
            <a:r>
              <a:rPr lang="hu-HU" b="1" dirty="0"/>
              <a:t>hiányzó</a:t>
            </a:r>
            <a:r>
              <a:rPr lang="hu-HU" dirty="0"/>
              <a:t> kezelési tervek száma </a:t>
            </a:r>
            <a:r>
              <a:rPr lang="hu-HU" b="1" dirty="0"/>
              <a:t>83 védett területet érint </a:t>
            </a:r>
            <a:r>
              <a:rPr lang="hu-HU" dirty="0"/>
              <a:t>,összesen 787 506 </a:t>
            </a:r>
            <a:r>
              <a:rPr lang="hu-HU" b="1" dirty="0"/>
              <a:t>ha </a:t>
            </a:r>
            <a:r>
              <a:rPr lang="hu-HU" dirty="0"/>
              <a:t>kiterjedésű területen. A kezelési tervek készítését - az FM szakfőosztályainak irányításával - a nemzeti park igazgatóságok folyamatosan végzik. </a:t>
            </a:r>
          </a:p>
          <a:p>
            <a:endParaRPr lang="hu-HU" dirty="0"/>
          </a:p>
          <a:p>
            <a:r>
              <a:rPr lang="hu-HU" b="1" dirty="0" err="1"/>
              <a:t>Natura</a:t>
            </a:r>
            <a:r>
              <a:rPr lang="hu-HU" b="1" dirty="0"/>
              <a:t> 2000 fenntartási tervek</a:t>
            </a:r>
          </a:p>
          <a:p>
            <a:r>
              <a:rPr lang="hu-HU" dirty="0"/>
              <a:t>2015. Év végéig összesen </a:t>
            </a:r>
            <a:r>
              <a:rPr lang="en-GB" b="1" dirty="0"/>
              <a:t>285</a:t>
            </a:r>
            <a:r>
              <a:rPr lang="en-GB" dirty="0"/>
              <a:t> </a:t>
            </a:r>
            <a:r>
              <a:rPr lang="hu-HU" dirty="0" err="1"/>
              <a:t>Natura</a:t>
            </a:r>
            <a:r>
              <a:rPr lang="hu-HU" dirty="0"/>
              <a:t> 2000 terület fenntartási terve készült el. </a:t>
            </a:r>
            <a:r>
              <a:rPr lang="en-GB" dirty="0"/>
              <a:t>242 </a:t>
            </a:r>
            <a:r>
              <a:rPr lang="hu-HU" dirty="0"/>
              <a:t>terv EMVA forrásból, </a:t>
            </a:r>
            <a:r>
              <a:rPr lang="en-GB" dirty="0"/>
              <a:t>43 </a:t>
            </a:r>
            <a:r>
              <a:rPr lang="hu-HU" dirty="0"/>
              <a:t>pedig egyéb forrásból, például </a:t>
            </a:r>
            <a:r>
              <a:rPr lang="en-GB" dirty="0"/>
              <a:t>LIFE, S</a:t>
            </a:r>
            <a:r>
              <a:rPr lang="hu-HU" dirty="0" err="1"/>
              <a:t>vájci</a:t>
            </a:r>
            <a:r>
              <a:rPr lang="hu-HU" dirty="0"/>
              <a:t> Együttműködés, Átmeneti Támogatás, </a:t>
            </a:r>
            <a:r>
              <a:rPr lang="en-GB" dirty="0"/>
              <a:t>n</a:t>
            </a:r>
            <a:r>
              <a:rPr lang="hu-HU" dirty="0" err="1"/>
              <a:t>emzeti</a:t>
            </a:r>
            <a:r>
              <a:rPr lang="hu-HU" dirty="0"/>
              <a:t> forrás (kártalanítás))</a:t>
            </a:r>
          </a:p>
          <a:p>
            <a:r>
              <a:rPr lang="hu-HU" dirty="0"/>
              <a:t>Ezzel a </a:t>
            </a:r>
            <a:r>
              <a:rPr lang="hu-HU" dirty="0" err="1"/>
              <a:t>Natura</a:t>
            </a:r>
            <a:r>
              <a:rPr lang="hu-HU" dirty="0"/>
              <a:t> 2000 fenntartási tervvel rendelkező területek aránya </a:t>
            </a:r>
            <a:r>
              <a:rPr lang="en-GB" b="1" dirty="0"/>
              <a:t>56%</a:t>
            </a:r>
            <a:r>
              <a:rPr lang="hu-HU" b="1" dirty="0" err="1"/>
              <a:t>-ra</a:t>
            </a:r>
            <a:r>
              <a:rPr lang="hu-HU" b="1" dirty="0"/>
              <a:t> nőtt (ez az arány 2013. év végén még a 40 elkészült tervvel 7,6% volt). </a:t>
            </a:r>
            <a:r>
              <a:rPr lang="hu-HU" dirty="0"/>
              <a:t>További 52 terv készült el 2016. június végéig a természetvédelmi kártalanítás keretből, amelyek elfogadása folyamatban van.</a:t>
            </a:r>
          </a:p>
          <a:p>
            <a:r>
              <a:rPr lang="en-GB" dirty="0"/>
              <a:t> </a:t>
            </a:r>
            <a:endParaRPr lang="hu-HU" dirty="0"/>
          </a:p>
          <a:p>
            <a:endParaRPr lang="hu-HU" dirty="0"/>
          </a:p>
          <a:p>
            <a:endParaRPr lang="hu-HU" dirty="0"/>
          </a:p>
          <a:p>
            <a:r>
              <a:rPr lang="hu-HU" b="1" dirty="0"/>
              <a:t>Élettelen természeti értékek</a:t>
            </a:r>
            <a:r>
              <a:rPr lang="hu-HU" dirty="0"/>
              <a:t>:</a:t>
            </a:r>
          </a:p>
          <a:p>
            <a:pPr>
              <a:buFontTx/>
              <a:buChar char="-"/>
            </a:pPr>
            <a:r>
              <a:rPr lang="hu-HU" dirty="0"/>
              <a:t>Újabb földtani alapszelvények kihirdetése  </a:t>
            </a:r>
          </a:p>
          <a:p>
            <a:pPr>
              <a:buFontTx/>
              <a:buChar char="-"/>
            </a:pPr>
            <a:r>
              <a:rPr lang="hu-HU" dirty="0"/>
              <a:t>A barlangok felszíni védőövezetének kijelöléséről szóló 16/2009. (X. 8.) </a:t>
            </a:r>
            <a:r>
              <a:rPr lang="hu-HU" dirty="0" err="1"/>
              <a:t>KvVM</a:t>
            </a:r>
            <a:r>
              <a:rPr lang="hu-HU" dirty="0"/>
              <a:t> rendelet módosítása</a:t>
            </a:r>
          </a:p>
          <a:p>
            <a:pPr>
              <a:buFontTx/>
              <a:buChar char="-"/>
            </a:pPr>
            <a:r>
              <a:rPr lang="hu-HU" dirty="0"/>
              <a:t>Egyes barlangok védettségének feloldásáról szóló FM rendelet megalkotása</a:t>
            </a:r>
            <a:r>
              <a:rPr lang="hu-HU" b="1" dirty="0"/>
              <a:t/>
            </a:r>
            <a:br>
              <a:rPr lang="hu-HU" b="1" dirty="0"/>
            </a:br>
            <a:endParaRPr lang="hu-HU" b="1" dirty="0"/>
          </a:p>
          <a:p>
            <a:pPr defTabSz="912937">
              <a:buFontTx/>
              <a:buChar char="-"/>
              <a:defRPr/>
            </a:pPr>
            <a:r>
              <a:rPr lang="hu-HU" b="1" dirty="0"/>
              <a:t>Jelenleg</a:t>
            </a:r>
            <a:r>
              <a:rPr lang="hu-HU" dirty="0"/>
              <a:t> zajlik a világörökségi területek (Aggtelek és Hortobágy) övezeteinek lehatárolása és a világörökségi kezelési tervének elkészítése. </a:t>
            </a:r>
            <a:endParaRPr lang="hu-HU" dirty="0" smtClean="0"/>
          </a:p>
          <a:p>
            <a:endParaRPr lang="hu-HU" dirty="0"/>
          </a:p>
          <a:p>
            <a:pPr algn="just"/>
            <a:r>
              <a:rPr lang="hu-HU" dirty="0"/>
              <a:t>Folyamatban van az első </a:t>
            </a:r>
            <a:r>
              <a:rPr lang="hu-HU" b="1" dirty="0"/>
              <a:t>Nemzeti Tájstratégia </a:t>
            </a:r>
            <a:r>
              <a:rPr lang="hu-HU" dirty="0"/>
              <a:t>megalkotása, amelyben a legmeghatározóbb tájváltozási folyamatokat, a hazai táj állapotát és a védelem- kezelés - tervezés hármas eszközrendszerét,  figyelembe véve a táji adottságokon alapuló tájhasználatot. Központi kutatási program indul a sajátos tájkarakter-típusok felmérésére és a kezelési javaslatok kidolgozására. </a:t>
            </a:r>
          </a:p>
          <a:p>
            <a:pPr algn="just"/>
            <a:endParaRPr lang="hu-HU" dirty="0"/>
          </a:p>
          <a:p>
            <a:pPr algn="just"/>
            <a:r>
              <a:rPr lang="hu-HU" dirty="0"/>
              <a:t>Folyamatban van a </a:t>
            </a:r>
            <a:r>
              <a:rPr lang="hu-HU" b="1" dirty="0"/>
              <a:t>tájvédelemi</a:t>
            </a:r>
            <a:r>
              <a:rPr lang="hu-HU" dirty="0"/>
              <a:t> Korm. rendelet előkészítése, amely a hatósági munkát támogatja.</a:t>
            </a:r>
          </a:p>
          <a:p>
            <a:pPr algn="just"/>
            <a:endParaRPr lang="hu-HU" dirty="0"/>
          </a:p>
          <a:p>
            <a:pPr algn="just"/>
            <a:r>
              <a:rPr lang="hu-HU" b="1" dirty="0"/>
              <a:t>Módszertani útmutató </a:t>
            </a:r>
            <a:r>
              <a:rPr lang="hu-HU" dirty="0"/>
              <a:t>a hatóságok számára</a:t>
            </a:r>
            <a:endParaRPr lang="hu-HU" dirty="0" smtClean="0"/>
          </a:p>
          <a:p>
            <a:endParaRPr lang="hu-HU" dirty="0" smtClean="0"/>
          </a:p>
          <a:p>
            <a:endParaRPr lang="hu-HU" dirty="0"/>
          </a:p>
        </p:txBody>
      </p:sp>
      <p:sp>
        <p:nvSpPr>
          <p:cNvPr id="4" name="Dia számának helye 3"/>
          <p:cNvSpPr>
            <a:spLocks noGrp="1"/>
          </p:cNvSpPr>
          <p:nvPr>
            <p:ph type="sldNum" sz="quarter" idx="10"/>
          </p:nvPr>
        </p:nvSpPr>
        <p:spPr/>
        <p:txBody>
          <a:bodyPr/>
          <a:lstStyle/>
          <a:p>
            <a:fld id="{B91CF637-8EEF-4798-B44D-3FF9DC35D56B}" type="slidenum">
              <a:rPr lang="hu-HU" smtClean="0"/>
              <a:pPr/>
              <a:t>9</a:t>
            </a:fld>
            <a:endParaRPr lang="hu-HU"/>
          </a:p>
        </p:txBody>
      </p:sp>
    </p:spTree>
    <p:extLst>
      <p:ext uri="{BB962C8B-B14F-4D97-AF65-F5344CB8AC3E}">
        <p14:creationId xmlns:p14="http://schemas.microsoft.com/office/powerpoint/2010/main" val="307385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3CB323D9-E442-4449-A4F4-BF9623A6780E}" type="datetimeFigureOut">
              <a:rPr lang="hu-HU" smtClean="0"/>
              <a:pPr/>
              <a:t>2016.10.14.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B1B9F1A-A4C7-4A1E-934D-E2B694A1A940}" type="slidenum">
              <a:rPr lang="hu-HU" smtClean="0"/>
              <a:pPr/>
              <a:t>‹#›</a:t>
            </a:fld>
            <a:endParaRPr lang="hu-HU"/>
          </a:p>
        </p:txBody>
      </p:sp>
    </p:spTree>
    <p:extLst>
      <p:ext uri="{BB962C8B-B14F-4D97-AF65-F5344CB8AC3E}">
        <p14:creationId xmlns:p14="http://schemas.microsoft.com/office/powerpoint/2010/main" val="354854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CB323D9-E442-4449-A4F4-BF9623A6780E}" type="datetimeFigureOut">
              <a:rPr lang="hu-HU" smtClean="0"/>
              <a:pPr/>
              <a:t>2016.10.14.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B1B9F1A-A4C7-4A1E-934D-E2B694A1A940}" type="slidenum">
              <a:rPr lang="hu-HU" smtClean="0"/>
              <a:pPr/>
              <a:t>‹#›</a:t>
            </a:fld>
            <a:endParaRPr lang="hu-HU"/>
          </a:p>
        </p:txBody>
      </p:sp>
    </p:spTree>
    <p:extLst>
      <p:ext uri="{BB962C8B-B14F-4D97-AF65-F5344CB8AC3E}">
        <p14:creationId xmlns:p14="http://schemas.microsoft.com/office/powerpoint/2010/main" val="146773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CB323D9-E442-4449-A4F4-BF9623A6780E}" type="datetimeFigureOut">
              <a:rPr lang="hu-HU" smtClean="0"/>
              <a:pPr/>
              <a:t>2016.10.14.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B1B9F1A-A4C7-4A1E-934D-E2B694A1A940}" type="slidenum">
              <a:rPr lang="hu-HU" smtClean="0"/>
              <a:pPr/>
              <a:t>‹#›</a:t>
            </a:fld>
            <a:endParaRPr lang="hu-HU"/>
          </a:p>
        </p:txBody>
      </p:sp>
    </p:spTree>
    <p:extLst>
      <p:ext uri="{BB962C8B-B14F-4D97-AF65-F5344CB8AC3E}">
        <p14:creationId xmlns:p14="http://schemas.microsoft.com/office/powerpoint/2010/main" val="223723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8229600" cy="4525963"/>
          </a:xfrm>
        </p:spPr>
        <p:txBody>
          <a:bodyPr/>
          <a:lstStyle>
            <a:lvl1pPr>
              <a:buClr>
                <a:srgbClr val="C00000"/>
              </a:buClr>
              <a:buFont typeface="Wingdings 2" pitchFamily="18" charset="2"/>
              <a:buChar char="¿"/>
              <a:defRPr sz="2400">
                <a:latin typeface="Times New Roman" pitchFamily="18" charset="0"/>
                <a:cs typeface="Times New Roman" pitchFamily="18" charset="0"/>
              </a:defRPr>
            </a:lvl1pPr>
            <a:lvl2pPr>
              <a:buClr>
                <a:srgbClr val="446228"/>
              </a:buClr>
              <a:buFont typeface="Arial" pitchFamily="34" charset="0"/>
              <a:buChar char="•"/>
              <a:defRPr sz="2000">
                <a:latin typeface="Times New Roman" pitchFamily="18" charset="0"/>
                <a:cs typeface="Times New Roman" pitchFamily="18" charset="0"/>
              </a:defRPr>
            </a:lvl2pPr>
            <a:lvl3pPr>
              <a:buFont typeface="Times New Roman" pitchFamily="18" charset="0"/>
              <a:buChar cha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400">
                <a:latin typeface="Times New Roman" pitchFamily="18" charset="0"/>
                <a:cs typeface="Times New Roman" pitchFamily="18" charset="0"/>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Footer Placeholder 4"/>
          <p:cNvSpPr>
            <a:spLocks noGrp="1"/>
          </p:cNvSpPr>
          <p:nvPr>
            <p:ph type="ftr" sz="quarter" idx="10"/>
          </p:nvPr>
        </p:nvSpPr>
        <p:spPr/>
        <p:txBody>
          <a:bodyPr/>
          <a:lstStyle>
            <a:lvl1pPr>
              <a:defRPr/>
            </a:lvl1pPr>
          </a:lstStyle>
          <a:p>
            <a:pPr>
              <a:defRPr/>
            </a:pPr>
            <a:endParaRPr lang="hu-HU"/>
          </a:p>
        </p:txBody>
      </p:sp>
    </p:spTree>
    <p:extLst>
      <p:ext uri="{BB962C8B-B14F-4D97-AF65-F5344CB8AC3E}">
        <p14:creationId xmlns:p14="http://schemas.microsoft.com/office/powerpoint/2010/main" val="1912966429"/>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első oldal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36"/>
            <a:ext cx="7772400" cy="1285884"/>
          </a:xfrm>
        </p:spPr>
        <p:txBody>
          <a:bodyPr anchor="t">
            <a:normAutofit/>
          </a:bodyPr>
          <a:lstStyle>
            <a:lvl1pPr>
              <a:defRPr sz="3000">
                <a:solidFill>
                  <a:srgbClr val="A69765"/>
                </a:solidFill>
                <a:latin typeface="Times New Roman" pitchFamily="18" charset="0"/>
                <a:cs typeface="Times New Roman" pitchFamily="18" charset="0"/>
              </a:defRPr>
            </a:lvl1pPr>
          </a:lstStyle>
          <a:p>
            <a:r>
              <a:rPr lang="en-US" dirty="0" smtClean="0"/>
              <a:t>Click to edit Master title style</a:t>
            </a:r>
            <a:endParaRPr lang="hu-HU" dirty="0"/>
          </a:p>
        </p:txBody>
      </p:sp>
      <p:sp>
        <p:nvSpPr>
          <p:cNvPr id="3" name="Subtitle 2"/>
          <p:cNvSpPr>
            <a:spLocks noGrp="1"/>
          </p:cNvSpPr>
          <p:nvPr>
            <p:ph type="subTitle" idx="1"/>
          </p:nvPr>
        </p:nvSpPr>
        <p:spPr>
          <a:xfrm>
            <a:off x="1371600" y="2786058"/>
            <a:ext cx="6400800" cy="714380"/>
          </a:xfrm>
        </p:spPr>
        <p:txBody>
          <a:bodyPr>
            <a:normAutofit/>
          </a:bodyPr>
          <a:lstStyle>
            <a:lvl1pPr marL="0" indent="0" algn="ctr">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8" name="Content Placeholder 4"/>
          <p:cNvSpPr>
            <a:spLocks noGrp="1"/>
          </p:cNvSpPr>
          <p:nvPr>
            <p:ph idx="13"/>
          </p:nvPr>
        </p:nvSpPr>
        <p:spPr bwMode="auto">
          <a:xfrm>
            <a:off x="785786" y="3571876"/>
            <a:ext cx="7572428" cy="114300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Content Placeholder 4"/>
          <p:cNvSpPr>
            <a:spLocks noGrp="1"/>
          </p:cNvSpPr>
          <p:nvPr>
            <p:ph idx="14"/>
          </p:nvPr>
        </p:nvSpPr>
        <p:spPr bwMode="auto">
          <a:xfrm>
            <a:off x="785786" y="4786322"/>
            <a:ext cx="7572428" cy="1000132"/>
          </a:xfrm>
          <a:noFill/>
          <a:ln>
            <a:miter lim="800000"/>
            <a:headEnd/>
            <a:tailEnd/>
          </a:ln>
        </p:spPr>
        <p:txBody>
          <a:bodyPr>
            <a:normAutofit/>
          </a:bodyPr>
          <a:lstStyle>
            <a:lvl1pPr algn="l">
              <a:buFont typeface="+mj-lt"/>
              <a:buAutoNum type="arabicPeriod"/>
              <a:defRPr sz="1400">
                <a:latin typeface="Arial" pitchFamily="34" charset="0"/>
                <a:cs typeface="Arial" pitchFamily="34" charset="0"/>
              </a:defRPr>
            </a:lvl1pPr>
          </a:lstStyle>
          <a:p>
            <a:endParaRPr lang="hu-HU" dirty="0" smtClean="0"/>
          </a:p>
        </p:txBody>
      </p:sp>
      <p:sp>
        <p:nvSpPr>
          <p:cNvPr id="6" name="Date Placeholder 3"/>
          <p:cNvSpPr>
            <a:spLocks noGrp="1"/>
          </p:cNvSpPr>
          <p:nvPr>
            <p:ph type="dt" sz="half" idx="15"/>
          </p:nvPr>
        </p:nvSpPr>
        <p:spPr/>
        <p:txBody>
          <a:bodyPr/>
          <a:lstStyle>
            <a:lvl1pPr>
              <a:defRPr/>
            </a:lvl1pPr>
          </a:lstStyle>
          <a:p>
            <a:pPr>
              <a:defRPr/>
            </a:pPr>
            <a:fld id="{457F3671-D319-4A25-A89A-34348C7D8C1B}" type="datetimeFigureOut">
              <a:rPr lang="hu-HU"/>
              <a:pPr>
                <a:defRPr/>
              </a:pPr>
              <a:t>2016.10.14.</a:t>
            </a:fld>
            <a:endParaRPr lang="hu-HU"/>
          </a:p>
        </p:txBody>
      </p:sp>
      <p:sp>
        <p:nvSpPr>
          <p:cNvPr id="7" name="Footer Placeholder 4"/>
          <p:cNvSpPr>
            <a:spLocks noGrp="1"/>
          </p:cNvSpPr>
          <p:nvPr>
            <p:ph type="ftr" sz="quarter" idx="16"/>
          </p:nvPr>
        </p:nvSpPr>
        <p:spPr/>
        <p:txBody>
          <a:bodyPr/>
          <a:lstStyle>
            <a:lvl1pPr>
              <a:defRPr/>
            </a:lvl1pPr>
          </a:lstStyle>
          <a:p>
            <a:pPr>
              <a:defRPr/>
            </a:pPr>
            <a:endParaRPr lang="hu-HU"/>
          </a:p>
        </p:txBody>
      </p:sp>
    </p:spTree>
    <p:extLst>
      <p:ext uri="{BB962C8B-B14F-4D97-AF65-F5344CB8AC3E}">
        <p14:creationId xmlns:p14="http://schemas.microsoft.com/office/powerpoint/2010/main" val="246887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CB323D9-E442-4449-A4F4-BF9623A6780E}" type="datetimeFigureOut">
              <a:rPr lang="hu-HU" smtClean="0"/>
              <a:pPr/>
              <a:t>2016.10.14.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B1B9F1A-A4C7-4A1E-934D-E2B694A1A940}" type="slidenum">
              <a:rPr lang="hu-HU" smtClean="0"/>
              <a:pPr/>
              <a:t>‹#›</a:t>
            </a:fld>
            <a:endParaRPr lang="hu-HU"/>
          </a:p>
        </p:txBody>
      </p:sp>
    </p:spTree>
    <p:extLst>
      <p:ext uri="{BB962C8B-B14F-4D97-AF65-F5344CB8AC3E}">
        <p14:creationId xmlns:p14="http://schemas.microsoft.com/office/powerpoint/2010/main" val="222242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3CB323D9-E442-4449-A4F4-BF9623A6780E}" type="datetimeFigureOut">
              <a:rPr lang="hu-HU" smtClean="0"/>
              <a:pPr/>
              <a:t>2016.10.14.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B1B9F1A-A4C7-4A1E-934D-E2B694A1A940}" type="slidenum">
              <a:rPr lang="hu-HU" smtClean="0"/>
              <a:pPr/>
              <a:t>‹#›</a:t>
            </a:fld>
            <a:endParaRPr lang="hu-HU"/>
          </a:p>
        </p:txBody>
      </p:sp>
    </p:spTree>
    <p:extLst>
      <p:ext uri="{BB962C8B-B14F-4D97-AF65-F5344CB8AC3E}">
        <p14:creationId xmlns:p14="http://schemas.microsoft.com/office/powerpoint/2010/main" val="333234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3CB323D9-E442-4449-A4F4-BF9623A6780E}" type="datetimeFigureOut">
              <a:rPr lang="hu-HU" smtClean="0"/>
              <a:pPr/>
              <a:t>2016.10.14.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B1B9F1A-A4C7-4A1E-934D-E2B694A1A940}" type="slidenum">
              <a:rPr lang="hu-HU" smtClean="0"/>
              <a:pPr/>
              <a:t>‹#›</a:t>
            </a:fld>
            <a:endParaRPr lang="hu-HU"/>
          </a:p>
        </p:txBody>
      </p:sp>
    </p:spTree>
    <p:extLst>
      <p:ext uri="{BB962C8B-B14F-4D97-AF65-F5344CB8AC3E}">
        <p14:creationId xmlns:p14="http://schemas.microsoft.com/office/powerpoint/2010/main" val="26150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3CB323D9-E442-4449-A4F4-BF9623A6780E}" type="datetimeFigureOut">
              <a:rPr lang="hu-HU" smtClean="0"/>
              <a:pPr/>
              <a:t>2016.10.14.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B1B9F1A-A4C7-4A1E-934D-E2B694A1A940}" type="slidenum">
              <a:rPr lang="hu-HU" smtClean="0"/>
              <a:pPr/>
              <a:t>‹#›</a:t>
            </a:fld>
            <a:endParaRPr lang="hu-HU"/>
          </a:p>
        </p:txBody>
      </p:sp>
    </p:spTree>
    <p:extLst>
      <p:ext uri="{BB962C8B-B14F-4D97-AF65-F5344CB8AC3E}">
        <p14:creationId xmlns:p14="http://schemas.microsoft.com/office/powerpoint/2010/main" val="278205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3CB323D9-E442-4449-A4F4-BF9623A6780E}" type="datetimeFigureOut">
              <a:rPr lang="hu-HU" smtClean="0"/>
              <a:pPr/>
              <a:t>2016.10.14.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B1B9F1A-A4C7-4A1E-934D-E2B694A1A940}" type="slidenum">
              <a:rPr lang="hu-HU" smtClean="0"/>
              <a:pPr/>
              <a:t>‹#›</a:t>
            </a:fld>
            <a:endParaRPr lang="hu-HU"/>
          </a:p>
        </p:txBody>
      </p:sp>
    </p:spTree>
    <p:extLst>
      <p:ext uri="{BB962C8B-B14F-4D97-AF65-F5344CB8AC3E}">
        <p14:creationId xmlns:p14="http://schemas.microsoft.com/office/powerpoint/2010/main" val="2501976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CB323D9-E442-4449-A4F4-BF9623A6780E}" type="datetimeFigureOut">
              <a:rPr lang="hu-HU" smtClean="0"/>
              <a:pPr/>
              <a:t>2016.10.14.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B1B9F1A-A4C7-4A1E-934D-E2B694A1A940}" type="slidenum">
              <a:rPr lang="hu-HU" smtClean="0"/>
              <a:pPr/>
              <a:t>‹#›</a:t>
            </a:fld>
            <a:endParaRPr lang="hu-HU"/>
          </a:p>
        </p:txBody>
      </p:sp>
    </p:spTree>
    <p:extLst>
      <p:ext uri="{BB962C8B-B14F-4D97-AF65-F5344CB8AC3E}">
        <p14:creationId xmlns:p14="http://schemas.microsoft.com/office/powerpoint/2010/main" val="172035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3CB323D9-E442-4449-A4F4-BF9623A6780E}" type="datetimeFigureOut">
              <a:rPr lang="hu-HU" smtClean="0"/>
              <a:pPr/>
              <a:t>2016.10.14.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B1B9F1A-A4C7-4A1E-934D-E2B694A1A940}" type="slidenum">
              <a:rPr lang="hu-HU" smtClean="0"/>
              <a:pPr/>
              <a:t>‹#›</a:t>
            </a:fld>
            <a:endParaRPr lang="hu-HU"/>
          </a:p>
        </p:txBody>
      </p:sp>
    </p:spTree>
    <p:extLst>
      <p:ext uri="{BB962C8B-B14F-4D97-AF65-F5344CB8AC3E}">
        <p14:creationId xmlns:p14="http://schemas.microsoft.com/office/powerpoint/2010/main" val="64995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3CB323D9-E442-4449-A4F4-BF9623A6780E}" type="datetimeFigureOut">
              <a:rPr lang="hu-HU" smtClean="0"/>
              <a:pPr/>
              <a:t>2016.10.14.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B1B9F1A-A4C7-4A1E-934D-E2B694A1A940}" type="slidenum">
              <a:rPr lang="hu-HU" smtClean="0"/>
              <a:pPr/>
              <a:t>‹#›</a:t>
            </a:fld>
            <a:endParaRPr lang="hu-HU"/>
          </a:p>
        </p:txBody>
      </p:sp>
    </p:spTree>
    <p:extLst>
      <p:ext uri="{BB962C8B-B14F-4D97-AF65-F5344CB8AC3E}">
        <p14:creationId xmlns:p14="http://schemas.microsoft.com/office/powerpoint/2010/main" val="167894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323D9-E442-4449-A4F4-BF9623A6780E}" type="datetimeFigureOut">
              <a:rPr lang="hu-HU" smtClean="0"/>
              <a:pPr/>
              <a:t>2016.10.14.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B9F1A-A4C7-4A1E-934D-E2B694A1A940}" type="slidenum">
              <a:rPr lang="hu-HU" smtClean="0"/>
              <a:pPr/>
              <a:t>‹#›</a:t>
            </a:fld>
            <a:endParaRPr lang="hu-HU"/>
          </a:p>
        </p:txBody>
      </p:sp>
    </p:spTree>
    <p:extLst>
      <p:ext uri="{BB962C8B-B14F-4D97-AF65-F5344CB8AC3E}">
        <p14:creationId xmlns:p14="http://schemas.microsoft.com/office/powerpoint/2010/main" val="952243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Microsoft_Excel_97-2003_Worksheet2.xls"/><Relationship Id="rId4" Type="http://schemas.openxmlformats.org/officeDocument/2006/relationships/image" Target="../media/image14.jpeg"/><Relationship Id="rId9"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image" Target="../media/image7.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1331640" y="5445224"/>
            <a:ext cx="6400800" cy="1440160"/>
          </a:xfrm>
        </p:spPr>
        <p:txBody>
          <a:bodyPr>
            <a:noAutofit/>
          </a:bodyPr>
          <a:lstStyle/>
          <a:p>
            <a:r>
              <a:rPr lang="hu-HU" sz="2000" b="1" dirty="0" smtClean="0">
                <a:latin typeface="Times New Roman" panose="02020603050405020304" pitchFamily="18" charset="0"/>
                <a:cs typeface="Times New Roman" pitchFamily="18" charset="0"/>
              </a:rPr>
              <a:t>Dr. Rácz András</a:t>
            </a:r>
          </a:p>
          <a:p>
            <a:r>
              <a:rPr lang="hu-HU" sz="2000" dirty="0">
                <a:latin typeface="Times New Roman" pitchFamily="18" charset="0"/>
                <a:cs typeface="Times New Roman" pitchFamily="18" charset="0"/>
              </a:rPr>
              <a:t>h</a:t>
            </a:r>
            <a:r>
              <a:rPr lang="hu-HU" sz="2000" dirty="0" smtClean="0">
                <a:latin typeface="Times New Roman" pitchFamily="18" charset="0"/>
                <a:cs typeface="Times New Roman" pitchFamily="18" charset="0"/>
              </a:rPr>
              <a:t>elyettes államtitkár</a:t>
            </a:r>
          </a:p>
          <a:p>
            <a:r>
              <a:rPr lang="hu-HU" sz="2000" dirty="0" smtClean="0">
                <a:latin typeface="Times New Roman" pitchFamily="18" charset="0"/>
                <a:cs typeface="Times New Roman" pitchFamily="18" charset="0"/>
              </a:rPr>
              <a:t>  Budapest</a:t>
            </a:r>
            <a:r>
              <a:rPr lang="hu-HU" sz="2000" dirty="0">
                <a:latin typeface="Times New Roman" pitchFamily="18" charset="0"/>
                <a:cs typeface="Times New Roman" pitchFamily="18" charset="0"/>
              </a:rPr>
              <a:t>, 2016. október 17.</a:t>
            </a:r>
          </a:p>
          <a:p>
            <a:endParaRPr lang="hu-HU" sz="2000" dirty="0" smtClean="0">
              <a:latin typeface="Times New Roman" pitchFamily="18" charset="0"/>
              <a:cs typeface="Times New Roman" pitchFamily="18" charset="0"/>
            </a:endParaRPr>
          </a:p>
        </p:txBody>
      </p:sp>
      <p:pic>
        <p:nvPicPr>
          <p:cNvPr id="4" name="Picture 4" descr="D:\Zsóka\Logok\Földművelésügyi Minisztérium\foldmuvelesugyi_miniszterium_logo-aran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59534" y="260648"/>
            <a:ext cx="3024931" cy="21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ím 1"/>
          <p:cNvSpPr txBox="1">
            <a:spLocks/>
          </p:cNvSpPr>
          <p:nvPr/>
        </p:nvSpPr>
        <p:spPr>
          <a:xfrm>
            <a:off x="395536" y="1484784"/>
            <a:ext cx="856448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hu-HU" sz="3200" b="1" dirty="0">
              <a:latin typeface="Times New Roman" panose="02020603050405020304" pitchFamily="18" charset="0"/>
              <a:cs typeface="Times New Roman" panose="02020603050405020304" pitchFamily="18" charset="0"/>
            </a:endParaRPr>
          </a:p>
        </p:txBody>
      </p:sp>
      <p:sp>
        <p:nvSpPr>
          <p:cNvPr id="6" name="Téglalap 5"/>
          <p:cNvSpPr/>
          <p:nvPr/>
        </p:nvSpPr>
        <p:spPr>
          <a:xfrm>
            <a:off x="429706" y="2662421"/>
            <a:ext cx="8395248" cy="584775"/>
          </a:xfrm>
          <a:prstGeom prst="rect">
            <a:avLst/>
          </a:prstGeom>
        </p:spPr>
        <p:txBody>
          <a:bodyPr vert="horz" lIns="91440" tIns="45720" rIns="91440" bIns="45720" rtlCol="0" anchor="ctr">
            <a:noAutofit/>
          </a:bodyPr>
          <a:lstStyle/>
          <a:p>
            <a:pPr algn="ctr">
              <a:spcBef>
                <a:spcPct val="0"/>
              </a:spcBef>
            </a:pPr>
            <a:r>
              <a:rPr lang="hu-HU" sz="3200" b="1" dirty="0">
                <a:solidFill>
                  <a:srgbClr val="A69765"/>
                </a:solidFill>
                <a:latin typeface="Times New Roman" panose="02020603050405020304" pitchFamily="18" charset="0"/>
                <a:cs typeface="Times New Roman" pitchFamily="18" charset="0"/>
              </a:rPr>
              <a:t>„20 éves a természet védelméről szóló törvény”</a:t>
            </a:r>
          </a:p>
        </p:txBody>
      </p:sp>
      <p:pic>
        <p:nvPicPr>
          <p:cNvPr id="8" name="Picture 5" descr="termeszetvedel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3573016"/>
            <a:ext cx="1512173"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602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descr="tó"/>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438" y="111125"/>
            <a:ext cx="8997950" cy="666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6"/>
          <p:cNvSpPr txBox="1">
            <a:spLocks noChangeArrowheads="1"/>
          </p:cNvSpPr>
          <p:nvPr/>
        </p:nvSpPr>
        <p:spPr bwMode="auto">
          <a:xfrm>
            <a:off x="107950" y="115888"/>
            <a:ext cx="89614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algn="ctr" eaLnBrk="1" hangingPunct="1"/>
            <a:r>
              <a:rPr lang="hu-HU" altLang="hu-HU" sz="3200" b="1" dirty="0">
                <a:latin typeface="Times New Roman" panose="02020603050405020304" pitchFamily="18" charset="0"/>
                <a:cs typeface="Times New Roman" panose="02020603050405020304" pitchFamily="18" charset="0"/>
              </a:rPr>
              <a:t>Nemzeti park igazgatóságok</a:t>
            </a:r>
          </a:p>
          <a:p>
            <a:pPr marL="0" lvl="1" algn="ctr" eaLnBrk="1" hangingPunct="1"/>
            <a:r>
              <a:rPr lang="hu-HU" altLang="hu-HU" sz="3200" b="1" dirty="0">
                <a:latin typeface="Times New Roman" panose="02020603050405020304" pitchFamily="18" charset="0"/>
                <a:cs typeface="Times New Roman" panose="02020603050405020304" pitchFamily="18" charset="0"/>
              </a:rPr>
              <a:t>természetvédelmi fejlesztési lehetőségei</a:t>
            </a:r>
          </a:p>
          <a:p>
            <a:pPr marL="0" lvl="1" algn="ctr" eaLnBrk="1" hangingPunct="1"/>
            <a:r>
              <a:rPr lang="hu-HU" altLang="hu-HU" sz="2400" b="1" dirty="0" smtClean="0">
                <a:latin typeface="Times New Roman" panose="02020603050405020304" pitchFamily="18" charset="0"/>
                <a:cs typeface="Times New Roman" panose="02020603050405020304" pitchFamily="18" charset="0"/>
              </a:rPr>
              <a:t>2014-2020 </a:t>
            </a:r>
            <a:endParaRPr lang="en-GB" altLang="hu-HU" sz="3200" b="1" dirty="0">
              <a:latin typeface="Times New Roman" panose="02020603050405020304" pitchFamily="18" charset="0"/>
              <a:cs typeface="Times New Roman" panose="02020603050405020304" pitchFamily="18" charset="0"/>
            </a:endParaRPr>
          </a:p>
        </p:txBody>
      </p:sp>
      <p:graphicFrame>
        <p:nvGraphicFramePr>
          <p:cNvPr id="23559" name="Diagram 13"/>
          <p:cNvGraphicFramePr>
            <a:graphicFrameLocks/>
          </p:cNvGraphicFramePr>
          <p:nvPr>
            <p:extLst>
              <p:ext uri="{D42A27DB-BD31-4B8C-83A1-F6EECF244321}">
                <p14:modId xmlns:p14="http://schemas.microsoft.com/office/powerpoint/2010/main" val="2857146131"/>
              </p:ext>
            </p:extLst>
          </p:nvPr>
        </p:nvGraphicFramePr>
        <p:xfrm>
          <a:off x="5691188" y="1557338"/>
          <a:ext cx="3378200" cy="2197100"/>
        </p:xfrm>
        <a:graphic>
          <a:graphicData uri="http://schemas.openxmlformats.org/presentationml/2006/ole">
            <mc:AlternateContent xmlns:mc="http://schemas.openxmlformats.org/markup-compatibility/2006">
              <mc:Choice xmlns:v="urn:schemas-microsoft-com:vml" Requires="v">
                <p:oleObj spid="_x0000_s2181" r:id="rId5" imgW="3377477" imgH="2200847" progId="Excel.Sheet.8">
                  <p:embed/>
                </p:oleObj>
              </mc:Choice>
              <mc:Fallback>
                <p:oleObj r:id="rId5" imgW="3377477" imgH="2200847" progId="Excel.Sheet.8">
                  <p:embed/>
                  <p:pic>
                    <p:nvPicPr>
                      <p:cNvPr id="0" name="Picture 1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188" y="1557338"/>
                        <a:ext cx="3378200" cy="219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0" name="Szövegdoboz 3"/>
          <p:cNvSpPr txBox="1">
            <a:spLocks noChangeArrowheads="1"/>
          </p:cNvSpPr>
          <p:nvPr/>
        </p:nvSpPr>
        <p:spPr bwMode="auto">
          <a:xfrm>
            <a:off x="6360625" y="2037698"/>
            <a:ext cx="2081389"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2000" b="1" dirty="0"/>
              <a:t>GINOP </a:t>
            </a:r>
            <a:r>
              <a:rPr lang="hu-HU" altLang="hu-HU" sz="2000" b="1" dirty="0" smtClean="0"/>
              <a:t>4,5 </a:t>
            </a:r>
            <a:r>
              <a:rPr lang="hu-HU" altLang="hu-HU" sz="2000" b="1" dirty="0"/>
              <a:t>Mrd Ft</a:t>
            </a:r>
          </a:p>
        </p:txBody>
      </p:sp>
      <p:sp>
        <p:nvSpPr>
          <p:cNvPr id="23561" name="Szövegdoboz 4"/>
          <p:cNvSpPr txBox="1">
            <a:spLocks noChangeArrowheads="1"/>
          </p:cNvSpPr>
          <p:nvPr/>
        </p:nvSpPr>
        <p:spPr bwMode="auto">
          <a:xfrm>
            <a:off x="6588249" y="2494637"/>
            <a:ext cx="15841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hu-HU" altLang="hu-HU" dirty="0" err="1" smtClean="0"/>
              <a:t>Ökoturisztikai</a:t>
            </a:r>
            <a:r>
              <a:rPr lang="hu-HU" altLang="hu-HU" dirty="0" smtClean="0"/>
              <a:t> fejlesztések</a:t>
            </a:r>
            <a:endParaRPr lang="hu-HU" altLang="hu-HU" dirty="0"/>
          </a:p>
        </p:txBody>
      </p:sp>
      <p:graphicFrame>
        <p:nvGraphicFramePr>
          <p:cNvPr id="23562" name="Diagram 9"/>
          <p:cNvGraphicFramePr>
            <a:graphicFrameLocks/>
          </p:cNvGraphicFramePr>
          <p:nvPr>
            <p:extLst>
              <p:ext uri="{D42A27DB-BD31-4B8C-83A1-F6EECF244321}">
                <p14:modId xmlns:p14="http://schemas.microsoft.com/office/powerpoint/2010/main" val="2394929553"/>
              </p:ext>
            </p:extLst>
          </p:nvPr>
        </p:nvGraphicFramePr>
        <p:xfrm>
          <a:off x="1115616" y="5087859"/>
          <a:ext cx="2344092" cy="1628800"/>
        </p:xfrm>
        <a:graphic>
          <a:graphicData uri="http://schemas.openxmlformats.org/presentationml/2006/ole">
            <mc:AlternateContent xmlns:mc="http://schemas.openxmlformats.org/markup-compatibility/2006">
              <mc:Choice xmlns:v="urn:schemas-microsoft-com:vml" Requires="v">
                <p:oleObj spid="_x0000_s2182" r:id="rId7" imgW="2658086" imgH="1810669" progId="Excel.Sheet.8">
                  <p:embed/>
                </p:oleObj>
              </mc:Choice>
              <mc:Fallback>
                <p:oleObj r:id="rId7" imgW="2658086" imgH="1810669" progId="Excel.Sheet.8">
                  <p:embed/>
                  <p:pic>
                    <p:nvPicPr>
                      <p:cNvPr id="0" name="Picture 11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5087859"/>
                        <a:ext cx="2344092" cy="16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Csoportba foglalás 1"/>
          <p:cNvGrpSpPr>
            <a:grpSpLocks/>
          </p:cNvGrpSpPr>
          <p:nvPr/>
        </p:nvGrpSpPr>
        <p:grpSpPr bwMode="auto">
          <a:xfrm>
            <a:off x="34925" y="6403975"/>
            <a:ext cx="8680450" cy="409575"/>
            <a:chOff x="34925" y="6403975"/>
            <a:chExt cx="8680450" cy="409575"/>
          </a:xfrm>
        </p:grpSpPr>
        <p:sp>
          <p:nvSpPr>
            <p:cNvPr id="12" name="Szövegdoboz 11"/>
            <p:cNvSpPr txBox="1"/>
            <p:nvPr/>
          </p:nvSpPr>
          <p:spPr>
            <a:xfrm>
              <a:off x="500063" y="6403975"/>
              <a:ext cx="8215312" cy="338138"/>
            </a:xfrm>
            <a:prstGeom prst="rect">
              <a:avLst/>
            </a:prstGeom>
            <a:noFill/>
          </p:spPr>
          <p:txBody>
            <a:bodyPr>
              <a:spAutoFit/>
            </a:bodyPr>
            <a:lstStyle/>
            <a:p>
              <a:pPr algn="ctr">
                <a:defRPr/>
              </a:pPr>
              <a:endParaRPr lang="hu-HU" sz="1600" dirty="0">
                <a:solidFill>
                  <a:schemeClr val="bg2">
                    <a:lumMod val="25000"/>
                  </a:schemeClr>
                </a:solidFill>
                <a:latin typeface="Times New Roman" pitchFamily="18" charset="0"/>
                <a:cs typeface="Times New Roman" pitchFamily="18" charset="0"/>
              </a:endParaRPr>
            </a:p>
          </p:txBody>
        </p:sp>
        <p:pic>
          <p:nvPicPr>
            <p:cNvPr id="13" name="Picture 5" descr="termeszetvedele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25" y="6453188"/>
              <a:ext cx="360363" cy="360362"/>
            </a:xfrm>
            <a:prstGeom prst="rect">
              <a:avLst/>
            </a:prstGeom>
            <a:noFill/>
            <a:ln w="9525">
              <a:noFill/>
              <a:miter lim="800000"/>
              <a:headEnd/>
              <a:tailEnd/>
            </a:ln>
          </p:spPr>
        </p:pic>
      </p:grpSp>
      <p:sp>
        <p:nvSpPr>
          <p:cNvPr id="2" name="Ellipszis 1"/>
          <p:cNvSpPr/>
          <p:nvPr/>
        </p:nvSpPr>
        <p:spPr>
          <a:xfrm>
            <a:off x="6372200" y="3717032"/>
            <a:ext cx="2016224" cy="1224136"/>
          </a:xfrm>
          <a:prstGeom prst="ellipse">
            <a:avLst/>
          </a:prstGeom>
          <a:solidFill>
            <a:srgbClr val="92D050"/>
          </a:solidFill>
          <a:scene3d>
            <a:camera prst="orthographicFront"/>
            <a:lightRig rig="threePt" dir="t"/>
          </a:scene3d>
          <a:sp3d z="-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p:cNvSpPr/>
          <p:nvPr/>
        </p:nvSpPr>
        <p:spPr>
          <a:xfrm>
            <a:off x="6678868" y="5161206"/>
            <a:ext cx="2016224" cy="1224136"/>
          </a:xfrm>
          <a:prstGeom prst="ellipse">
            <a:avLst/>
          </a:prstGeom>
          <a:solidFill>
            <a:schemeClr val="bg2">
              <a:lumMod val="50000"/>
            </a:schemeClr>
          </a:solidFill>
          <a:scene3d>
            <a:camera prst="orthographicFront"/>
            <a:lightRig rig="threePt" dir="t"/>
          </a:scene3d>
          <a:sp3d z="-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p:cNvSpPr/>
          <p:nvPr/>
        </p:nvSpPr>
        <p:spPr>
          <a:xfrm>
            <a:off x="4351922" y="5179839"/>
            <a:ext cx="2016224" cy="1224136"/>
          </a:xfrm>
          <a:prstGeom prst="ellipse">
            <a:avLst/>
          </a:prstGeom>
          <a:solidFill>
            <a:schemeClr val="accent2">
              <a:lumMod val="40000"/>
              <a:lumOff val="60000"/>
            </a:schemeClr>
          </a:solidFill>
          <a:scene3d>
            <a:camera prst="orthographicFront"/>
            <a:lightRig rig="threePt" dir="t"/>
          </a:scene3d>
          <a:sp3d z="-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Szövegdoboz 4"/>
          <p:cNvSpPr txBox="1">
            <a:spLocks noChangeArrowheads="1"/>
          </p:cNvSpPr>
          <p:nvPr/>
        </p:nvSpPr>
        <p:spPr bwMode="auto">
          <a:xfrm>
            <a:off x="6408357" y="4005064"/>
            <a:ext cx="201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hu-HU" altLang="hu-HU" dirty="0" smtClean="0"/>
              <a:t>Határon átnyúló együttműködések</a:t>
            </a:r>
            <a:endParaRPr lang="hu-HU" altLang="hu-HU" dirty="0"/>
          </a:p>
        </p:txBody>
      </p:sp>
      <p:sp>
        <p:nvSpPr>
          <p:cNvPr id="21" name="Szövegdoboz 4"/>
          <p:cNvSpPr txBox="1">
            <a:spLocks noChangeArrowheads="1"/>
          </p:cNvSpPr>
          <p:nvPr/>
        </p:nvSpPr>
        <p:spPr bwMode="auto">
          <a:xfrm>
            <a:off x="4356100" y="5518973"/>
            <a:ext cx="201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hu-HU" altLang="hu-HU" dirty="0" smtClean="0"/>
              <a:t>Vidékfejlesztési Program</a:t>
            </a:r>
            <a:endParaRPr lang="hu-HU" altLang="hu-HU" dirty="0"/>
          </a:p>
        </p:txBody>
      </p:sp>
      <p:sp>
        <p:nvSpPr>
          <p:cNvPr id="22" name="Szövegdoboz 4"/>
          <p:cNvSpPr txBox="1">
            <a:spLocks noChangeArrowheads="1"/>
          </p:cNvSpPr>
          <p:nvPr/>
        </p:nvSpPr>
        <p:spPr bwMode="auto">
          <a:xfrm>
            <a:off x="6678967" y="5589124"/>
            <a:ext cx="2016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hu-HU" altLang="hu-HU" dirty="0" smtClean="0"/>
              <a:t>MAHOP</a:t>
            </a:r>
            <a:endParaRPr lang="hu-HU" altLang="hu-HU" dirty="0"/>
          </a:p>
        </p:txBody>
      </p:sp>
      <p:graphicFrame>
        <p:nvGraphicFramePr>
          <p:cNvPr id="23" name="Táblázat 22"/>
          <p:cNvGraphicFramePr>
            <a:graphicFrameLocks noGrp="1"/>
          </p:cNvGraphicFramePr>
          <p:nvPr/>
        </p:nvGraphicFramePr>
        <p:xfrm>
          <a:off x="251520" y="2077873"/>
          <a:ext cx="5472608" cy="2863295"/>
        </p:xfrm>
        <a:graphic>
          <a:graphicData uri="http://schemas.openxmlformats.org/drawingml/2006/table">
            <a:tbl>
              <a:tblPr/>
              <a:tblGrid>
                <a:gridCol w="4104456"/>
                <a:gridCol w="1368152"/>
              </a:tblGrid>
              <a:tr h="56414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hu-HU" altLang="hu-HU" sz="2000" b="1" dirty="0" smtClean="0"/>
                        <a:t>KEHOP: 30,2 Mrd. Ft </a:t>
                      </a:r>
                    </a:p>
                    <a:p>
                      <a:pPr marL="0" marR="0" indent="0" algn="l" defTabSz="914400" rtl="0" eaLnBrk="1" fontAlgn="ctr" latinLnBrk="0" hangingPunct="1">
                        <a:lnSpc>
                          <a:spcPct val="100000"/>
                        </a:lnSpc>
                        <a:spcBef>
                          <a:spcPts val="0"/>
                        </a:spcBef>
                        <a:spcAft>
                          <a:spcPts val="0"/>
                        </a:spcAft>
                        <a:buClrTx/>
                        <a:buSzTx/>
                        <a:buFontTx/>
                        <a:buNone/>
                        <a:tabLst/>
                        <a:defRPr/>
                      </a:pPr>
                      <a:r>
                        <a:rPr lang="hu-HU" altLang="hu-HU" sz="2000" b="1" dirty="0" smtClean="0"/>
                        <a:t>VEKOP: 3 Mrd. Ft</a:t>
                      </a:r>
                      <a:r>
                        <a:rPr lang="hu-HU" sz="2000" b="1" i="0" u="none" strike="noStrike" dirty="0">
                          <a:solidFill>
                            <a:schemeClr val="tx1"/>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hu-HU" sz="2000" b="1" i="0" u="none" strike="noStrike" dirty="0" smtClean="0">
                          <a:solidFill>
                            <a:schemeClr val="tx1"/>
                          </a:solidFill>
                          <a:latin typeface="Calibri"/>
                        </a:rPr>
                        <a:t>KERET</a:t>
                      </a:r>
                    </a:p>
                    <a:p>
                      <a:pPr algn="ctr" fontAlgn="ctr"/>
                      <a:r>
                        <a:rPr lang="hu-HU" sz="2000" b="1" i="0" u="none" strike="noStrike" dirty="0" smtClean="0">
                          <a:solidFill>
                            <a:schemeClr val="tx1"/>
                          </a:solidFill>
                          <a:latin typeface="Calibri"/>
                        </a:rPr>
                        <a:t>(Mrd. Ft)</a:t>
                      </a:r>
                      <a:endParaRPr lang="hu-HU" sz="20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r>
              <a:tr h="709493">
                <a:tc>
                  <a:txBody>
                    <a:bodyPr/>
                    <a:lstStyle/>
                    <a:p>
                      <a:pPr algn="l" fontAlgn="ctr"/>
                      <a:r>
                        <a:rPr lang="hu-HU" sz="2000" b="0" i="0" u="none" strike="noStrike" dirty="0">
                          <a:solidFill>
                            <a:schemeClr val="tx1"/>
                          </a:solidFill>
                          <a:latin typeface="Calibri"/>
                        </a:rPr>
                        <a:t>KEHOP Élőhely-fejlesztés, bemutatás, természetvédelmi kezelés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hu-HU" sz="2000" b="1" i="0" u="none" strike="noStrike" dirty="0" smtClean="0">
                          <a:solidFill>
                            <a:schemeClr val="tx1"/>
                          </a:solidFill>
                          <a:latin typeface="Calibri"/>
                        </a:rPr>
                        <a:t>28,65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r>
              <a:tr h="709493">
                <a:tc>
                  <a:txBody>
                    <a:bodyPr/>
                    <a:lstStyle/>
                    <a:p>
                      <a:pPr algn="l" fontAlgn="ctr"/>
                      <a:r>
                        <a:rPr lang="hu-HU" sz="2000" b="0" i="0" u="none" strike="noStrike" dirty="0">
                          <a:solidFill>
                            <a:schemeClr val="tx1"/>
                          </a:solidFill>
                          <a:latin typeface="Calibri"/>
                        </a:rPr>
                        <a:t>KEHOP - Természetvédelmi Őrszolgálati és monitorozó infrastruktúra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hu-HU" sz="2000" b="1" i="0" u="none" strike="noStrike" dirty="0" smtClean="0">
                          <a:solidFill>
                            <a:schemeClr val="tx1"/>
                          </a:solidFill>
                          <a:latin typeface="Calibri"/>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r>
              <a:tr h="412592">
                <a:tc>
                  <a:txBody>
                    <a:bodyPr/>
                    <a:lstStyle/>
                    <a:p>
                      <a:pPr algn="l" fontAlgn="ctr"/>
                      <a:r>
                        <a:rPr lang="hu-HU" sz="2000" b="0" i="0" u="none" strike="noStrike">
                          <a:solidFill>
                            <a:schemeClr val="tx1"/>
                          </a:solidFill>
                          <a:latin typeface="Calibri"/>
                        </a:rPr>
                        <a:t>VEKOP - Élőhely-fejlesztés, bemutatás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hu-HU" sz="2000" b="1" i="0" u="none" strike="noStrike" dirty="0" smtClean="0">
                          <a:solidFill>
                            <a:schemeClr val="tx1"/>
                          </a:solidFill>
                          <a:latin typeface="Calibri"/>
                        </a:rPr>
                        <a:t>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r>
              <a:tr h="412592">
                <a:tc>
                  <a:txBody>
                    <a:bodyPr/>
                    <a:lstStyle/>
                    <a:p>
                      <a:pPr algn="l" fontAlgn="ctr"/>
                      <a:r>
                        <a:rPr lang="hu-HU" sz="2000" b="1" i="0" u="none" strike="noStrike" dirty="0">
                          <a:solidFill>
                            <a:schemeClr val="tx1"/>
                          </a:solidFill>
                          <a:latin typeface="Calibri"/>
                        </a:rPr>
                        <a:t>ÖSSZESEN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hu-HU" sz="2000" b="1" i="0" u="none" strike="noStrike" dirty="0" smtClean="0">
                          <a:solidFill>
                            <a:schemeClr val="tx1"/>
                          </a:solidFill>
                          <a:latin typeface="Calibri"/>
                        </a:rPr>
                        <a:t>33,26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r>
            </a:tbl>
          </a:graphicData>
        </a:graphic>
      </p:graphicFrame>
    </p:spTree>
    <p:extLst>
      <p:ext uri="{BB962C8B-B14F-4D97-AF65-F5344CB8AC3E}">
        <p14:creationId xmlns:p14="http://schemas.microsoft.com/office/powerpoint/2010/main" val="322275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27488" y="116632"/>
            <a:ext cx="1152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528" y="0"/>
            <a:ext cx="944654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ím 1"/>
          <p:cNvSpPr>
            <a:spLocks noGrp="1"/>
          </p:cNvSpPr>
          <p:nvPr>
            <p:ph type="ctrTitle"/>
          </p:nvPr>
        </p:nvSpPr>
        <p:spPr>
          <a:xfrm>
            <a:off x="547799" y="124046"/>
            <a:ext cx="7989887" cy="1547272"/>
          </a:xfrm>
        </p:spPr>
        <p:txBody>
          <a:bodyPr>
            <a:normAutofit fontScale="90000"/>
          </a:bodyPr>
          <a:lstStyle/>
          <a:p>
            <a:r>
              <a:rPr lang="hu-HU" altLang="hu-HU" b="1" dirty="0" smtClean="0">
                <a:latin typeface="Times New Roman" panose="02020603050405020304" pitchFamily="18" charset="0"/>
                <a:cs typeface="Times New Roman" panose="02020603050405020304" pitchFamily="18" charset="0"/>
              </a:rPr>
              <a:t/>
            </a:r>
            <a:br>
              <a:rPr lang="hu-HU" altLang="hu-HU" b="1" dirty="0" smtClean="0">
                <a:latin typeface="Times New Roman" panose="02020603050405020304" pitchFamily="18" charset="0"/>
                <a:cs typeface="Times New Roman" panose="02020603050405020304" pitchFamily="18" charset="0"/>
              </a:rPr>
            </a:br>
            <a:r>
              <a:rPr lang="hu-HU" altLang="hu-HU" b="1" dirty="0" smtClean="0">
                <a:latin typeface="Times New Roman" panose="02020603050405020304" pitchFamily="18" charset="0"/>
                <a:cs typeface="Times New Roman" panose="02020603050405020304" pitchFamily="18" charset="0"/>
              </a:rPr>
              <a:t/>
            </a:r>
            <a:br>
              <a:rPr lang="hu-HU" altLang="hu-HU" b="1" dirty="0" smtClean="0">
                <a:latin typeface="Times New Roman" panose="02020603050405020304" pitchFamily="18" charset="0"/>
                <a:cs typeface="Times New Roman" panose="02020603050405020304" pitchFamily="18" charset="0"/>
              </a:rPr>
            </a:br>
            <a:r>
              <a:rPr lang="hu-HU" altLang="hu-HU" sz="4000" b="1" dirty="0">
                <a:solidFill>
                  <a:srgbClr val="FFC000"/>
                </a:solidFill>
                <a:latin typeface="Times New Roman" panose="02020603050405020304" pitchFamily="18" charset="0"/>
                <a:cs typeface="Times New Roman" panose="02020603050405020304" pitchFamily="18" charset="0"/>
              </a:rPr>
              <a:t>Köszönöm megtisztelő figyelmüket!</a:t>
            </a:r>
            <a:r>
              <a:rPr lang="hu-HU" altLang="hu-HU" sz="4000" b="1" dirty="0">
                <a:solidFill>
                  <a:schemeClr val="bg1"/>
                </a:solidFill>
                <a:latin typeface="Times New Roman" panose="02020603050405020304" pitchFamily="18" charset="0"/>
                <a:cs typeface="Times New Roman" panose="02020603050405020304" pitchFamily="18" charset="0"/>
              </a:rPr>
              <a:t/>
            </a:r>
            <a:br>
              <a:rPr lang="hu-HU" altLang="hu-HU" sz="4000" b="1" dirty="0">
                <a:solidFill>
                  <a:schemeClr val="bg1"/>
                </a:solidFill>
                <a:latin typeface="Times New Roman" panose="02020603050405020304" pitchFamily="18" charset="0"/>
                <a:cs typeface="Times New Roman" panose="02020603050405020304" pitchFamily="18" charset="0"/>
              </a:rPr>
            </a:br>
            <a:r>
              <a:rPr lang="hu-HU" altLang="hu-HU" dirty="0" smtClean="0">
                <a:latin typeface="Times New Roman" panose="02020603050405020304" pitchFamily="18" charset="0"/>
                <a:cs typeface="Times New Roman" panose="02020603050405020304" pitchFamily="18" charset="0"/>
              </a:rPr>
              <a:t> </a:t>
            </a:r>
            <a:br>
              <a:rPr lang="hu-HU" altLang="hu-HU" dirty="0" smtClean="0">
                <a:latin typeface="Times New Roman" panose="02020603050405020304" pitchFamily="18" charset="0"/>
                <a:cs typeface="Times New Roman" panose="02020603050405020304" pitchFamily="18" charset="0"/>
              </a:rPr>
            </a:br>
            <a:endParaRPr lang="hu-HU" altLang="hu-HU" dirty="0" smtClean="0">
              <a:latin typeface="Times New Roman" panose="02020603050405020304" pitchFamily="18" charset="0"/>
              <a:cs typeface="Times New Roman" panose="02020603050405020304" pitchFamily="18" charset="0"/>
            </a:endParaRPr>
          </a:p>
        </p:txBody>
      </p:sp>
      <p:sp>
        <p:nvSpPr>
          <p:cNvPr id="5" name="Szövegdoboz 4"/>
          <p:cNvSpPr txBox="1"/>
          <p:nvPr/>
        </p:nvSpPr>
        <p:spPr>
          <a:xfrm>
            <a:off x="7164288" y="6453336"/>
            <a:ext cx="1844992" cy="369332"/>
          </a:xfrm>
          <a:prstGeom prst="rect">
            <a:avLst/>
          </a:prstGeom>
          <a:noFill/>
        </p:spPr>
        <p:txBody>
          <a:bodyPr wrap="none" rtlCol="0">
            <a:spAutoFit/>
          </a:bodyPr>
          <a:lstStyle/>
          <a:p>
            <a:r>
              <a:rPr lang="hu-HU" dirty="0" smtClean="0">
                <a:solidFill>
                  <a:schemeClr val="bg1"/>
                </a:solidFill>
                <a:latin typeface="Times New Roman" panose="02020603050405020304" pitchFamily="18" charset="0"/>
                <a:cs typeface="Times New Roman" panose="02020603050405020304" pitchFamily="18" charset="0"/>
              </a:rPr>
              <a:t>Fotó: Máté Bence</a:t>
            </a:r>
            <a:endParaRPr lang="hu-H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695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6241" y="1208365"/>
            <a:ext cx="4018280" cy="492443"/>
          </a:xfrm>
          <a:prstGeom prst="rect">
            <a:avLst/>
          </a:prstGeom>
        </p:spPr>
        <p:txBody>
          <a:bodyPr wrap="none">
            <a:spAutoFit/>
          </a:bodyPr>
          <a:lstStyle/>
          <a:p>
            <a:r>
              <a:rPr lang="hu-HU" sz="2600" b="1" dirty="0" smtClean="0">
                <a:solidFill>
                  <a:srgbClr val="A69765"/>
                </a:solidFill>
                <a:latin typeface="Times New Roman" pitchFamily="18" charset="0"/>
                <a:cs typeface="Times New Roman" pitchFamily="18" charset="0"/>
              </a:rPr>
              <a:t>A törvényünk „evolúciója”</a:t>
            </a:r>
            <a:endParaRPr lang="hu-HU" sz="2600" b="1" dirty="0">
              <a:solidFill>
                <a:srgbClr val="A69765"/>
              </a:solidFill>
              <a:latin typeface="Times New Roman" pitchFamily="18" charset="0"/>
              <a:cs typeface="Times New Roman" pitchFamily="18" charset="0"/>
            </a:endParaRPr>
          </a:p>
        </p:txBody>
      </p:sp>
      <p:sp>
        <p:nvSpPr>
          <p:cNvPr id="7" name="Téglalap 6"/>
          <p:cNvSpPr/>
          <p:nvPr/>
        </p:nvSpPr>
        <p:spPr>
          <a:xfrm>
            <a:off x="314219" y="1970765"/>
            <a:ext cx="5328592" cy="4247317"/>
          </a:xfrm>
          <a:prstGeom prst="rect">
            <a:avLst/>
          </a:prstGeom>
        </p:spPr>
        <p:txBody>
          <a:bodyPr wrap="square">
            <a:spAutoFit/>
          </a:bodyPr>
          <a:lstStyle/>
          <a:p>
            <a:pPr marL="342900" indent="-342900">
              <a:lnSpc>
                <a:spcPts val="2700"/>
              </a:lnSpc>
              <a:buFont typeface="Wingdings" panose="05000000000000000000" pitchFamily="2" charset="2"/>
              <a:buChar char="v"/>
            </a:pPr>
            <a:r>
              <a:rPr lang="hu-HU" sz="2000" dirty="0" smtClean="0">
                <a:latin typeface="Times New Roman" panose="02020603050405020304" pitchFamily="18" charset="0"/>
                <a:cs typeface="Times New Roman" panose="02020603050405020304" pitchFamily="18" charset="0"/>
              </a:rPr>
              <a:t>Már a </a:t>
            </a:r>
            <a:r>
              <a:rPr lang="hu-HU" sz="2000" b="1" dirty="0" smtClean="0">
                <a:latin typeface="Times New Roman" panose="02020603050405020304" pitchFamily="18" charset="0"/>
                <a:cs typeface="Times New Roman" panose="02020603050405020304" pitchFamily="18" charset="0"/>
              </a:rPr>
              <a:t>megalkotásakor</a:t>
            </a:r>
            <a:r>
              <a:rPr lang="hu-HU" sz="2000" dirty="0" smtClean="0">
                <a:latin typeface="Times New Roman" panose="02020603050405020304" pitchFamily="18" charset="0"/>
                <a:cs typeface="Times New Roman" panose="02020603050405020304" pitchFamily="18" charset="0"/>
              </a:rPr>
              <a:t>: </a:t>
            </a:r>
            <a:r>
              <a:rPr lang="hu-HU" sz="2000" b="1" dirty="0" smtClean="0">
                <a:latin typeface="Times New Roman" panose="02020603050405020304" pitchFamily="18" charset="0"/>
                <a:cs typeface="Times New Roman" panose="02020603050405020304" pitchFamily="18" charset="0"/>
              </a:rPr>
              <a:t>korszerű</a:t>
            </a:r>
            <a:r>
              <a:rPr lang="hu-HU" sz="2000" dirty="0" smtClean="0">
                <a:latin typeface="Times New Roman" panose="02020603050405020304" pitchFamily="18" charset="0"/>
                <a:cs typeface="Times New Roman" panose="02020603050405020304" pitchFamily="18" charset="0"/>
              </a:rPr>
              <a:t> és előremutató (20 év alatt csak 39 mód. </a:t>
            </a:r>
            <a:r>
              <a:rPr lang="hu-HU" sz="2000" dirty="0" err="1" smtClean="0">
                <a:latin typeface="Times New Roman" panose="02020603050405020304" pitchFamily="18" charset="0"/>
                <a:cs typeface="Times New Roman" panose="02020603050405020304" pitchFamily="18" charset="0"/>
              </a:rPr>
              <a:t>techn.j</a:t>
            </a:r>
            <a:r>
              <a:rPr lang="hu-HU" sz="2000" dirty="0" smtClean="0">
                <a:latin typeface="Times New Roman" panose="02020603050405020304" pitchFamily="18" charset="0"/>
                <a:cs typeface="Times New Roman" panose="02020603050405020304" pitchFamily="18" charset="0"/>
              </a:rPr>
              <a:t>.)</a:t>
            </a:r>
          </a:p>
          <a:p>
            <a:pPr marL="342900" indent="-342900">
              <a:lnSpc>
                <a:spcPts val="2700"/>
              </a:lnSpc>
              <a:buFont typeface="Wingdings" panose="05000000000000000000" pitchFamily="2" charset="2"/>
              <a:buChar char="v"/>
            </a:pPr>
            <a:endParaRPr lang="hu-HU" sz="2000" dirty="0" smtClean="0">
              <a:latin typeface="Times New Roman" panose="02020603050405020304" pitchFamily="18" charset="0"/>
              <a:cs typeface="Times New Roman" panose="02020603050405020304" pitchFamily="18" charset="0"/>
            </a:endParaRPr>
          </a:p>
          <a:p>
            <a:pPr marL="342900" indent="-342900">
              <a:lnSpc>
                <a:spcPts val="2700"/>
              </a:lnSpc>
              <a:buFont typeface="Wingdings" panose="05000000000000000000" pitchFamily="2" charset="2"/>
              <a:buChar char="v"/>
            </a:pPr>
            <a:r>
              <a:rPr lang="hu-HU" sz="2000" b="1" dirty="0" smtClean="0">
                <a:latin typeface="Times New Roman" panose="02020603050405020304" pitchFamily="18" charset="0"/>
                <a:cs typeface="Times New Roman" panose="02020603050405020304" pitchFamily="18" charset="0"/>
              </a:rPr>
              <a:t>Keretjogszabály</a:t>
            </a:r>
            <a:r>
              <a:rPr lang="hu-HU" sz="2000" dirty="0" smtClean="0">
                <a:latin typeface="Times New Roman" panose="02020603050405020304" pitchFamily="18" charset="0"/>
                <a:cs typeface="Times New Roman" panose="02020603050405020304" pitchFamily="18" charset="0"/>
              </a:rPr>
              <a:t> (minden ágazat, művelési ág) + 26 </a:t>
            </a:r>
            <a:r>
              <a:rPr lang="hu-HU" sz="2000" dirty="0" err="1" smtClean="0">
                <a:latin typeface="Times New Roman" panose="02020603050405020304" pitchFamily="18" charset="0"/>
                <a:cs typeface="Times New Roman" panose="02020603050405020304" pitchFamily="18" charset="0"/>
              </a:rPr>
              <a:t>vhr</a:t>
            </a:r>
            <a:r>
              <a:rPr lang="hu-HU" sz="2000" dirty="0" smtClean="0">
                <a:latin typeface="Times New Roman" panose="02020603050405020304" pitchFamily="18" charset="0"/>
                <a:cs typeface="Times New Roman" panose="02020603050405020304" pitchFamily="18" charset="0"/>
              </a:rPr>
              <a:t>. de </a:t>
            </a:r>
            <a:r>
              <a:rPr lang="hu-HU" sz="2000" dirty="0" err="1" smtClean="0">
                <a:latin typeface="Times New Roman" panose="02020603050405020304" pitchFamily="18" charset="0"/>
                <a:cs typeface="Times New Roman" panose="02020603050405020304" pitchFamily="18" charset="0"/>
              </a:rPr>
              <a:t>véd.t.t</a:t>
            </a:r>
            <a:r>
              <a:rPr lang="hu-HU" sz="2000" dirty="0" smtClean="0">
                <a:latin typeface="Times New Roman" panose="02020603050405020304" pitchFamily="18" charset="0"/>
                <a:cs typeface="Times New Roman" panose="02020603050405020304" pitchFamily="18" charset="0"/>
              </a:rPr>
              <a:t> </a:t>
            </a:r>
            <a:r>
              <a:rPr lang="hu-HU" sz="2000" dirty="0" err="1" smtClean="0">
                <a:latin typeface="Times New Roman" panose="02020603050405020304" pitchFamily="18" charset="0"/>
                <a:cs typeface="Times New Roman" panose="02020603050405020304" pitchFamily="18" charset="0"/>
              </a:rPr>
              <a:t>kih.jsz</a:t>
            </a:r>
            <a:r>
              <a:rPr lang="hu-HU" sz="2000" dirty="0" smtClean="0">
                <a:latin typeface="Times New Roman" panose="02020603050405020304" pitchFamily="18" charset="0"/>
                <a:cs typeface="Times New Roman" panose="02020603050405020304" pitchFamily="18" charset="0"/>
              </a:rPr>
              <a:t>. </a:t>
            </a:r>
            <a:r>
              <a:rPr lang="hu-HU" sz="2000" dirty="0">
                <a:latin typeface="Times New Roman" panose="02020603050405020304" pitchFamily="18" charset="0"/>
                <a:cs typeface="Times New Roman" panose="02020603050405020304" pitchFamily="18" charset="0"/>
              </a:rPr>
              <a:t>n</a:t>
            </a:r>
            <a:r>
              <a:rPr lang="hu-HU" sz="2000" dirty="0" smtClean="0">
                <a:latin typeface="Times New Roman" panose="02020603050405020304" pitchFamily="18" charset="0"/>
                <a:cs typeface="Times New Roman" panose="02020603050405020304" pitchFamily="18" charset="0"/>
              </a:rPr>
              <a:t>em</a:t>
            </a:r>
          </a:p>
          <a:p>
            <a:pPr marL="342900" indent="-342900">
              <a:lnSpc>
                <a:spcPts val="2700"/>
              </a:lnSpc>
              <a:buFont typeface="Wingdings" panose="05000000000000000000" pitchFamily="2" charset="2"/>
              <a:buChar char="v"/>
            </a:pPr>
            <a:endParaRPr lang="hu-HU" sz="2000" dirty="0" smtClean="0">
              <a:latin typeface="Times New Roman" panose="02020603050405020304" pitchFamily="18" charset="0"/>
              <a:cs typeface="Times New Roman" panose="02020603050405020304" pitchFamily="18" charset="0"/>
            </a:endParaRPr>
          </a:p>
          <a:p>
            <a:pPr marL="342900" indent="-342900">
              <a:lnSpc>
                <a:spcPts val="2700"/>
              </a:lnSpc>
              <a:buFont typeface="Wingdings" panose="05000000000000000000" pitchFamily="2" charset="2"/>
              <a:buChar char="v"/>
            </a:pPr>
            <a:r>
              <a:rPr lang="hu-HU" sz="2000" b="1" dirty="0" smtClean="0">
                <a:latin typeface="Times New Roman" panose="02020603050405020304" pitchFamily="18" charset="0"/>
                <a:cs typeface="Times New Roman" panose="02020603050405020304" pitchFamily="18" charset="0"/>
              </a:rPr>
              <a:t>Alapvetően nem módosult</a:t>
            </a:r>
            <a:r>
              <a:rPr lang="hu-HU" sz="2000" dirty="0" smtClean="0">
                <a:latin typeface="Times New Roman" panose="02020603050405020304" pitchFamily="18" charset="0"/>
                <a:cs typeface="Times New Roman" panose="02020603050405020304" pitchFamily="18" charset="0"/>
              </a:rPr>
              <a:t>, szükségszerű kiegészítések, fejlesztések az új elvárásokhoz </a:t>
            </a:r>
            <a:r>
              <a:rPr lang="hu-HU" sz="2000" dirty="0" smtClean="0">
                <a:latin typeface="Times New Roman" panose="02020603050405020304" pitchFamily="18" charset="0"/>
                <a:cs typeface="Times New Roman" panose="02020603050405020304" pitchFamily="18" charset="0"/>
              </a:rPr>
              <a:t>igazodva</a:t>
            </a:r>
            <a:endParaRPr lang="hu-HU" sz="2000" dirty="0">
              <a:latin typeface="Times New Roman" panose="02020603050405020304" pitchFamily="18" charset="0"/>
              <a:cs typeface="Times New Roman" panose="02020603050405020304" pitchFamily="18" charset="0"/>
            </a:endParaRPr>
          </a:p>
          <a:p>
            <a:pPr marL="342900" indent="-342900">
              <a:lnSpc>
                <a:spcPts val="2700"/>
              </a:lnSpc>
              <a:buFont typeface="Wingdings" panose="05000000000000000000" pitchFamily="2" charset="2"/>
              <a:buChar char="v"/>
            </a:pPr>
            <a:endParaRPr lang="hu-HU" sz="2000" dirty="0" smtClean="0">
              <a:latin typeface="Times New Roman" panose="02020603050405020304" pitchFamily="18" charset="0"/>
              <a:cs typeface="Times New Roman" panose="02020603050405020304" pitchFamily="18" charset="0"/>
            </a:endParaRPr>
          </a:p>
          <a:p>
            <a:pPr marL="342900" indent="-342900">
              <a:lnSpc>
                <a:spcPts val="2700"/>
              </a:lnSpc>
              <a:buFont typeface="Wingdings" panose="05000000000000000000" pitchFamily="2" charset="2"/>
              <a:buChar char="v"/>
            </a:pPr>
            <a:r>
              <a:rPr lang="hu-HU" sz="2000" b="1" dirty="0" smtClean="0">
                <a:solidFill>
                  <a:srgbClr val="FF0000"/>
                </a:solidFill>
                <a:latin typeface="Times New Roman" panose="02020603050405020304" pitchFamily="18" charset="0"/>
                <a:cs typeface="Times New Roman" panose="02020603050405020304" pitchFamily="18" charset="0"/>
              </a:rPr>
              <a:t>Cél: az elért eredmények fenntartása, a törvény egységének megőrzése</a:t>
            </a:r>
            <a:endParaRPr lang="hu-HU" sz="2000" b="1" dirty="0" smtClean="0">
              <a:solidFill>
                <a:srgbClr val="FF0000"/>
              </a:solidFill>
              <a:latin typeface="Times New Roman" panose="02020603050405020304" pitchFamily="18" charset="0"/>
              <a:cs typeface="Times New Roman" panose="02020603050405020304" pitchFamily="18" charset="0"/>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27488" y="188913"/>
            <a:ext cx="1152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Egyenes összekötő 11"/>
          <p:cNvCxnSpPr/>
          <p:nvPr/>
        </p:nvCxnSpPr>
        <p:spPr>
          <a:xfrm>
            <a:off x="355600" y="1077913"/>
            <a:ext cx="8496300" cy="0"/>
          </a:xfrm>
          <a:prstGeom prst="line">
            <a:avLst/>
          </a:prstGeom>
          <a:ln w="12700" cap="sq" cmpd="sng">
            <a:solidFill>
              <a:schemeClr val="bg2">
                <a:lumMod val="50000"/>
                <a:alpha val="61000"/>
              </a:schemeClr>
            </a:solidFill>
          </a:ln>
        </p:spPr>
        <p:style>
          <a:lnRef idx="1">
            <a:schemeClr val="accent1"/>
          </a:lnRef>
          <a:fillRef idx="0">
            <a:schemeClr val="accent1"/>
          </a:fillRef>
          <a:effectRef idx="0">
            <a:schemeClr val="accent1"/>
          </a:effectRef>
          <a:fontRef idx="minor">
            <a:schemeClr val="tx1"/>
          </a:fontRef>
        </p:style>
      </p:cxnSp>
      <p:pic>
        <p:nvPicPr>
          <p:cNvPr id="1025" name="Picture 1" descr="C:\Users\Takacsa\Downloads\72592016_09_16crmfd-MHTRF-ELE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79423" y="1970765"/>
            <a:ext cx="2872477" cy="4308033"/>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doboz 7"/>
          <p:cNvSpPr txBox="1"/>
          <p:nvPr/>
        </p:nvSpPr>
        <p:spPr>
          <a:xfrm>
            <a:off x="7293618" y="6007438"/>
            <a:ext cx="1531188" cy="304699"/>
          </a:xfrm>
          <a:prstGeom prst="rect">
            <a:avLst/>
          </a:prstGeom>
          <a:noFill/>
        </p:spPr>
        <p:txBody>
          <a:bodyPr wrap="none" rtlCol="0">
            <a:spAutoFit/>
          </a:bodyPr>
          <a:lstStyle/>
          <a:p>
            <a:r>
              <a:rPr lang="hu-HU" sz="1200" dirty="0" smtClean="0">
                <a:solidFill>
                  <a:schemeClr val="bg1"/>
                </a:solidFill>
                <a:latin typeface="Times New Roman" panose="02020603050405020304" pitchFamily="18" charset="0"/>
                <a:cs typeface="Times New Roman" panose="02020603050405020304" pitchFamily="18" charset="0"/>
              </a:rPr>
              <a:t>Fotó: Dr. Takács A.A.</a:t>
            </a:r>
            <a:endParaRPr lang="hu-HU"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455349"/>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6241" y="1208365"/>
            <a:ext cx="4018280" cy="492443"/>
          </a:xfrm>
          <a:prstGeom prst="rect">
            <a:avLst/>
          </a:prstGeom>
        </p:spPr>
        <p:txBody>
          <a:bodyPr wrap="none">
            <a:spAutoFit/>
          </a:bodyPr>
          <a:lstStyle/>
          <a:p>
            <a:r>
              <a:rPr lang="hu-HU" sz="2600" b="1" dirty="0" smtClean="0">
                <a:solidFill>
                  <a:srgbClr val="A69765"/>
                </a:solidFill>
                <a:latin typeface="Times New Roman" pitchFamily="18" charset="0"/>
                <a:cs typeface="Times New Roman" pitchFamily="18" charset="0"/>
              </a:rPr>
              <a:t>A törvényünk „evolúciója”</a:t>
            </a:r>
            <a:endParaRPr lang="hu-HU" sz="2600" b="1" dirty="0">
              <a:solidFill>
                <a:srgbClr val="A69765"/>
              </a:solidFill>
              <a:latin typeface="Times New Roman" pitchFamily="18" charset="0"/>
              <a:cs typeface="Times New Roman" pitchFamily="18" charset="0"/>
            </a:endParaRPr>
          </a:p>
        </p:txBody>
      </p:sp>
      <p:sp>
        <p:nvSpPr>
          <p:cNvPr id="7" name="Téglalap 6"/>
          <p:cNvSpPr/>
          <p:nvPr/>
        </p:nvSpPr>
        <p:spPr>
          <a:xfrm>
            <a:off x="107504" y="1589089"/>
            <a:ext cx="5760640" cy="5286062"/>
          </a:xfrm>
          <a:prstGeom prst="rect">
            <a:avLst/>
          </a:prstGeom>
        </p:spPr>
        <p:txBody>
          <a:bodyPr wrap="square">
            <a:spAutoFit/>
          </a:bodyPr>
          <a:lstStyle/>
          <a:p>
            <a:pPr marL="800100" lvl="1" indent="-342900">
              <a:lnSpc>
                <a:spcPts val="2700"/>
              </a:lnSpc>
              <a:buFont typeface="Wingdings" panose="05000000000000000000" pitchFamily="2" charset="2"/>
              <a:buChar char="§"/>
            </a:pPr>
            <a:r>
              <a:rPr lang="hu-HU" b="1" dirty="0" err="1" smtClean="0">
                <a:latin typeface="Times New Roman" panose="02020603050405020304" pitchFamily="18" charset="0"/>
                <a:cs typeface="Times New Roman" panose="02020603050405020304" pitchFamily="18" charset="0"/>
              </a:rPr>
              <a:t>Natura</a:t>
            </a:r>
            <a:r>
              <a:rPr lang="hu-HU" b="1" dirty="0" smtClean="0">
                <a:latin typeface="Times New Roman" panose="02020603050405020304" pitchFamily="18" charset="0"/>
                <a:cs typeface="Times New Roman" panose="02020603050405020304" pitchFamily="18" charset="0"/>
              </a:rPr>
              <a:t> </a:t>
            </a:r>
            <a:r>
              <a:rPr lang="hu-HU" b="1" dirty="0" smtClean="0">
                <a:latin typeface="Times New Roman" panose="02020603050405020304" pitchFamily="18" charset="0"/>
                <a:cs typeface="Times New Roman" panose="02020603050405020304" pitchFamily="18" charset="0"/>
              </a:rPr>
              <a:t>2000 </a:t>
            </a:r>
            <a:r>
              <a:rPr lang="hu-HU" dirty="0" smtClean="0">
                <a:latin typeface="Times New Roman" panose="02020603050405020304" pitchFamily="18" charset="0"/>
                <a:cs typeface="Times New Roman" panose="02020603050405020304" pitchFamily="18" charset="0"/>
              </a:rPr>
              <a:t>(</a:t>
            </a:r>
            <a:r>
              <a:rPr lang="hu-HU" dirty="0" err="1" smtClean="0">
                <a:latin typeface="Times New Roman" panose="02020603050405020304" pitchFamily="18" charset="0"/>
                <a:cs typeface="Times New Roman" panose="02020603050405020304" pitchFamily="18" charset="0"/>
              </a:rPr>
              <a:t>korm.r</a:t>
            </a:r>
            <a:r>
              <a:rPr lang="hu-HU" dirty="0" smtClean="0">
                <a:latin typeface="Times New Roman" panose="02020603050405020304" pitchFamily="18" charset="0"/>
                <a:cs typeface="Times New Roman" panose="02020603050405020304" pitchFamily="18" charset="0"/>
              </a:rPr>
              <a:t>. 2011. lezárás egyetlen tagállam)</a:t>
            </a:r>
            <a:endParaRPr lang="hu-HU" dirty="0" smtClean="0">
              <a:latin typeface="Times New Roman" panose="02020603050405020304" pitchFamily="18" charset="0"/>
              <a:cs typeface="Times New Roman" panose="02020603050405020304" pitchFamily="18" charset="0"/>
            </a:endParaRPr>
          </a:p>
          <a:p>
            <a:pPr marL="800100" lvl="1" indent="-342900">
              <a:lnSpc>
                <a:spcPts val="2700"/>
              </a:lnSpc>
              <a:buFont typeface="Wingdings" panose="05000000000000000000" pitchFamily="2" charset="2"/>
              <a:buChar char="§"/>
            </a:pPr>
            <a:r>
              <a:rPr lang="hu-HU" b="1" dirty="0">
                <a:latin typeface="Times New Roman" panose="02020603050405020304" pitchFamily="18" charset="0"/>
                <a:cs typeface="Times New Roman" panose="02020603050405020304" pitchFamily="18" charset="0"/>
              </a:rPr>
              <a:t>n</a:t>
            </a:r>
            <a:r>
              <a:rPr lang="hu-HU" b="1" dirty="0" smtClean="0">
                <a:latin typeface="Times New Roman" panose="02020603050405020304" pitchFamily="18" charset="0"/>
                <a:cs typeface="Times New Roman" panose="02020603050405020304" pitchFamily="18" charset="0"/>
              </a:rPr>
              <a:t>atúrpark</a:t>
            </a:r>
            <a:r>
              <a:rPr lang="hu-HU" dirty="0" smtClean="0">
                <a:latin typeface="Times New Roman" panose="02020603050405020304" pitchFamily="18" charset="0"/>
                <a:cs typeface="Times New Roman" panose="02020603050405020304" pitchFamily="18" charset="0"/>
              </a:rPr>
              <a:t> (2004.mód. 9+5, szakmai + fejlesztési koncepció, </a:t>
            </a:r>
            <a:r>
              <a:rPr lang="hu-HU" dirty="0" err="1" smtClean="0">
                <a:latin typeface="Times New Roman" panose="02020603050405020304" pitchFamily="18" charset="0"/>
                <a:cs typeface="Times New Roman" panose="02020603050405020304" pitchFamily="18" charset="0"/>
              </a:rPr>
              <a:t>elj.rend-tájv.korm.r</a:t>
            </a:r>
            <a:r>
              <a:rPr lang="hu-HU" dirty="0" smtClean="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pPr marL="800100" lvl="1" indent="-342900">
              <a:lnSpc>
                <a:spcPts val="2700"/>
              </a:lnSpc>
              <a:buFont typeface="Wingdings" panose="05000000000000000000" pitchFamily="2" charset="2"/>
              <a:buChar char="§"/>
            </a:pPr>
            <a:r>
              <a:rPr lang="hu-HU" b="1" dirty="0" smtClean="0">
                <a:latin typeface="Times New Roman" panose="02020603050405020304" pitchFamily="18" charset="0"/>
                <a:cs typeface="Times New Roman" panose="02020603050405020304" pitchFamily="18" charset="0"/>
              </a:rPr>
              <a:t>láp</a:t>
            </a:r>
            <a:r>
              <a:rPr lang="hu-HU" b="1" dirty="0">
                <a:latin typeface="Times New Roman" panose="02020603050405020304" pitchFamily="18" charset="0"/>
                <a:cs typeface="Times New Roman" panose="02020603050405020304" pitchFamily="18" charset="0"/>
              </a:rPr>
              <a:t>, szikes </a:t>
            </a:r>
            <a:r>
              <a:rPr lang="hu-HU" b="1" dirty="0" smtClean="0">
                <a:latin typeface="Times New Roman" panose="02020603050405020304" pitchFamily="18" charset="0"/>
                <a:cs typeface="Times New Roman" panose="02020603050405020304" pitchFamily="18" charset="0"/>
              </a:rPr>
              <a:t>tó</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min.közlemény</a:t>
            </a:r>
            <a:r>
              <a:rPr lang="hu-HU" dirty="0" smtClean="0">
                <a:latin typeface="Times New Roman" panose="02020603050405020304" pitchFamily="18" charset="0"/>
                <a:cs typeface="Times New Roman" panose="02020603050405020304" pitchFamily="18" charset="0"/>
              </a:rPr>
              <a:t> 2012, felülvizsgálat 2014, </a:t>
            </a:r>
            <a:r>
              <a:rPr lang="hu-HU" dirty="0" err="1" smtClean="0">
                <a:latin typeface="Times New Roman" panose="02020603050405020304" pitchFamily="18" charset="0"/>
                <a:cs typeface="Times New Roman" panose="02020603050405020304" pitchFamily="18" charset="0"/>
              </a:rPr>
              <a:t>hatós.útmutató</a:t>
            </a:r>
            <a:r>
              <a:rPr lang="hu-HU" dirty="0" smtClean="0">
                <a:latin typeface="Times New Roman" panose="02020603050405020304" pitchFamily="18" charset="0"/>
                <a:cs typeface="Times New Roman" panose="02020603050405020304" pitchFamily="18" charset="0"/>
              </a:rPr>
              <a:t>)</a:t>
            </a:r>
          </a:p>
          <a:p>
            <a:pPr marL="800100" lvl="1" indent="-342900">
              <a:lnSpc>
                <a:spcPts val="2700"/>
              </a:lnSpc>
              <a:buFont typeface="Wingdings" panose="05000000000000000000" pitchFamily="2" charset="2"/>
              <a:buChar char="§"/>
            </a:pPr>
            <a:r>
              <a:rPr lang="hu-HU" b="1" dirty="0">
                <a:latin typeface="Times New Roman" panose="02020603050405020304" pitchFamily="18" charset="0"/>
                <a:cs typeface="Times New Roman" panose="02020603050405020304" pitchFamily="18" charset="0"/>
              </a:rPr>
              <a:t>k</a:t>
            </a:r>
            <a:r>
              <a:rPr lang="hu-HU" b="1" dirty="0" smtClean="0">
                <a:latin typeface="Times New Roman" panose="02020603050405020304" pitchFamily="18" charset="0"/>
                <a:cs typeface="Times New Roman" panose="02020603050405020304" pitchFamily="18" charset="0"/>
              </a:rPr>
              <a:t>unhalom</a:t>
            </a:r>
            <a:r>
              <a:rPr lang="hu-HU" dirty="0" smtClean="0">
                <a:latin typeface="Times New Roman" panose="02020603050405020304" pitchFamily="18" charset="0"/>
                <a:cs typeface="Times New Roman" panose="02020603050405020304" pitchFamily="18" charset="0"/>
              </a:rPr>
              <a:t> (NPTF-1500, MEPAR-1000 megőrzési </a:t>
            </a:r>
            <a:r>
              <a:rPr lang="hu-HU" dirty="0" err="1" smtClean="0">
                <a:latin typeface="Times New Roman" panose="02020603050405020304" pitchFamily="18" charset="0"/>
                <a:cs typeface="Times New Roman" panose="02020603050405020304" pitchFamily="18" charset="0"/>
              </a:rPr>
              <a:t>köt.agrártám.feltétele</a:t>
            </a:r>
            <a:r>
              <a:rPr lang="hu-HU" dirty="0" smtClean="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pPr marL="800100" lvl="1" indent="-342900">
              <a:lnSpc>
                <a:spcPts val="2700"/>
              </a:lnSpc>
              <a:buFont typeface="Wingdings" panose="05000000000000000000" pitchFamily="2" charset="2"/>
              <a:buChar char="§"/>
            </a:pPr>
            <a:r>
              <a:rPr lang="hu-HU" b="1" dirty="0" smtClean="0">
                <a:latin typeface="Times New Roman" panose="02020603050405020304" pitchFamily="18" charset="0"/>
                <a:cs typeface="Times New Roman" panose="02020603050405020304" pitchFamily="18" charset="0"/>
              </a:rPr>
              <a:t>madárvédelmi </a:t>
            </a:r>
            <a:r>
              <a:rPr lang="hu-HU" b="1" dirty="0">
                <a:latin typeface="Times New Roman" panose="02020603050405020304" pitchFamily="18" charset="0"/>
                <a:cs typeface="Times New Roman" panose="02020603050405020304" pitchFamily="18" charset="0"/>
              </a:rPr>
              <a:t>rendelkezések </a:t>
            </a:r>
            <a:r>
              <a:rPr lang="hu-HU" dirty="0" smtClean="0">
                <a:latin typeface="Times New Roman" panose="02020603050405020304" pitchFamily="18" charset="0"/>
                <a:cs typeface="Times New Roman" panose="02020603050405020304" pitchFamily="18" charset="0"/>
              </a:rPr>
              <a:t>(Akadálymente Égbolt megáll.2008-új, felújított szakaszok, 70km földkábel, 3446 oszlopfej szigetelés, 2724 madáreltérítő)</a:t>
            </a:r>
          </a:p>
          <a:p>
            <a:pPr marL="800100" lvl="1" indent="-342900">
              <a:lnSpc>
                <a:spcPts val="2700"/>
              </a:lnSpc>
              <a:buFont typeface="Wingdings" panose="05000000000000000000" pitchFamily="2" charset="2"/>
              <a:buChar char="§"/>
            </a:pPr>
            <a:r>
              <a:rPr lang="hu-HU" b="1" dirty="0" smtClean="0">
                <a:latin typeface="Times New Roman" panose="02020603050405020304" pitchFamily="18" charset="0"/>
                <a:cs typeface="Times New Roman" panose="02020603050405020304" pitchFamily="18" charset="0"/>
              </a:rPr>
              <a:t>ökológiai </a:t>
            </a:r>
            <a:r>
              <a:rPr lang="hu-HU" b="1" dirty="0">
                <a:latin typeface="Times New Roman" panose="02020603050405020304" pitchFamily="18" charset="0"/>
                <a:cs typeface="Times New Roman" panose="02020603050405020304" pitchFamily="18" charset="0"/>
              </a:rPr>
              <a:t>hálózat</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kialakítása, definíciója</a:t>
            </a:r>
          </a:p>
          <a:p>
            <a:pPr marL="800100" lvl="1" indent="-342900">
              <a:lnSpc>
                <a:spcPts val="2700"/>
              </a:lnSpc>
              <a:buFont typeface="Wingdings" panose="05000000000000000000" pitchFamily="2" charset="2"/>
              <a:buChar char="§"/>
            </a:pPr>
            <a:r>
              <a:rPr lang="hu-HU" b="1" dirty="0">
                <a:latin typeface="Times New Roman" panose="02020603050405020304" pitchFamily="18" charset="0"/>
                <a:cs typeface="Times New Roman" panose="02020603050405020304" pitchFamily="18" charset="0"/>
              </a:rPr>
              <a:t>barlangi védőövezet </a:t>
            </a:r>
            <a:r>
              <a:rPr lang="hu-HU" dirty="0" smtClean="0">
                <a:latin typeface="Times New Roman" panose="02020603050405020304" pitchFamily="18" charset="0"/>
                <a:cs typeface="Times New Roman" panose="02020603050405020304" pitchFamily="18" charset="0"/>
              </a:rPr>
              <a:t>kijelölése</a:t>
            </a:r>
          </a:p>
          <a:p>
            <a:pPr marL="800100" lvl="1" indent="-342900">
              <a:lnSpc>
                <a:spcPts val="2700"/>
              </a:lnSpc>
              <a:buFont typeface="Wingdings" panose="05000000000000000000" pitchFamily="2" charset="2"/>
              <a:buChar char="§"/>
            </a:pPr>
            <a:r>
              <a:rPr lang="hu-HU" b="1" dirty="0" smtClean="0">
                <a:latin typeface="Times New Roman" panose="02020603050405020304" pitchFamily="18" charset="0"/>
                <a:cs typeface="Times New Roman" panose="02020603050405020304" pitchFamily="18" charset="0"/>
              </a:rPr>
              <a:t>fényszennyezés</a:t>
            </a: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27488" y="188913"/>
            <a:ext cx="1152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Egyenes összekötő 11"/>
          <p:cNvCxnSpPr/>
          <p:nvPr/>
        </p:nvCxnSpPr>
        <p:spPr>
          <a:xfrm>
            <a:off x="355600" y="1077913"/>
            <a:ext cx="8496300" cy="0"/>
          </a:xfrm>
          <a:prstGeom prst="line">
            <a:avLst/>
          </a:prstGeom>
          <a:ln w="12700" cap="sq" cmpd="sng">
            <a:solidFill>
              <a:schemeClr val="bg2">
                <a:lumMod val="50000"/>
                <a:alpha val="61000"/>
              </a:schemeClr>
            </a:solidFill>
          </a:ln>
        </p:spPr>
        <p:style>
          <a:lnRef idx="1">
            <a:schemeClr val="accent1"/>
          </a:lnRef>
          <a:fillRef idx="0">
            <a:schemeClr val="accent1"/>
          </a:fillRef>
          <a:effectRef idx="0">
            <a:schemeClr val="accent1"/>
          </a:effectRef>
          <a:fontRef idx="minor">
            <a:schemeClr val="tx1"/>
          </a:fontRef>
        </p:style>
      </p:cxnSp>
      <p:pic>
        <p:nvPicPr>
          <p:cNvPr id="1025" name="Picture 1" descr="C:\Users\Takacsa\Downloads\72592016_09_16crmfd-MHTRF-ELE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79423" y="1970765"/>
            <a:ext cx="2872477" cy="4308033"/>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doboz 7"/>
          <p:cNvSpPr txBox="1"/>
          <p:nvPr/>
        </p:nvSpPr>
        <p:spPr>
          <a:xfrm>
            <a:off x="7293618" y="6007438"/>
            <a:ext cx="1531188" cy="304699"/>
          </a:xfrm>
          <a:prstGeom prst="rect">
            <a:avLst/>
          </a:prstGeom>
          <a:noFill/>
        </p:spPr>
        <p:txBody>
          <a:bodyPr wrap="none" rtlCol="0">
            <a:spAutoFit/>
          </a:bodyPr>
          <a:lstStyle/>
          <a:p>
            <a:r>
              <a:rPr lang="hu-HU" sz="1200" dirty="0" smtClean="0">
                <a:solidFill>
                  <a:schemeClr val="bg1"/>
                </a:solidFill>
                <a:latin typeface="Times New Roman" panose="02020603050405020304" pitchFamily="18" charset="0"/>
                <a:cs typeface="Times New Roman" panose="02020603050405020304" pitchFamily="18" charset="0"/>
              </a:rPr>
              <a:t>Fotó: Dr. Takács A.A.</a:t>
            </a:r>
            <a:endParaRPr lang="hu-HU"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7750"/>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termeszetvedel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45318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Natura_vedett-al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88913"/>
            <a:ext cx="9047163"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9314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27488" y="188913"/>
            <a:ext cx="1152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gyenes összekötő 5"/>
          <p:cNvCxnSpPr/>
          <p:nvPr/>
        </p:nvCxnSpPr>
        <p:spPr>
          <a:xfrm>
            <a:off x="355600" y="1077913"/>
            <a:ext cx="8496300" cy="0"/>
          </a:xfrm>
          <a:prstGeom prst="line">
            <a:avLst/>
          </a:prstGeom>
          <a:ln w="12700" cap="sq" cmpd="sng">
            <a:solidFill>
              <a:schemeClr val="bg2">
                <a:lumMod val="50000"/>
                <a:alpha val="61000"/>
              </a:schemeClr>
            </a:solidFill>
          </a:ln>
        </p:spPr>
        <p:style>
          <a:lnRef idx="1">
            <a:schemeClr val="accent1"/>
          </a:lnRef>
          <a:fillRef idx="0">
            <a:schemeClr val="accent1"/>
          </a:fillRef>
          <a:effectRef idx="0">
            <a:schemeClr val="accent1"/>
          </a:effectRef>
          <a:fontRef idx="minor">
            <a:schemeClr val="tx1"/>
          </a:fontRef>
        </p:style>
      </p:cxnSp>
      <p:sp>
        <p:nvSpPr>
          <p:cNvPr id="8" name="Téglalap 7"/>
          <p:cNvSpPr/>
          <p:nvPr/>
        </p:nvSpPr>
        <p:spPr>
          <a:xfrm>
            <a:off x="361770" y="2056686"/>
            <a:ext cx="7018542" cy="1631216"/>
          </a:xfrm>
          <a:prstGeom prst="rect">
            <a:avLst/>
          </a:prstGeom>
        </p:spPr>
        <p:txBody>
          <a:bodyPr wrap="square">
            <a:spAutoFit/>
          </a:bodyPr>
          <a:lstStyle/>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a:latin typeface="Times New Roman" panose="02020603050405020304" pitchFamily="18" charset="0"/>
              <a:cs typeface="Times New Roman" panose="02020603050405020304" pitchFamily="18" charset="0"/>
            </a:endParaRPr>
          </a:p>
        </p:txBody>
      </p:sp>
      <p:pic>
        <p:nvPicPr>
          <p:cNvPr id="13" name="Picture 9" descr="http://www.kmnp.hu/_user/oldal_images/hirkepek_meretezve/2836_larg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56376" y="172677"/>
            <a:ext cx="726717" cy="81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zövegdoboz 13"/>
          <p:cNvSpPr txBox="1"/>
          <p:nvPr/>
        </p:nvSpPr>
        <p:spPr>
          <a:xfrm>
            <a:off x="336812" y="1315950"/>
            <a:ext cx="8490081" cy="400110"/>
          </a:xfrm>
          <a:prstGeom prst="rect">
            <a:avLst/>
          </a:prstGeom>
          <a:noFill/>
        </p:spPr>
        <p:txBody>
          <a:bodyPr wrap="none" rtlCol="0">
            <a:spAutoFit/>
          </a:bodyPr>
          <a:lstStyle/>
          <a:p>
            <a:pPr algn="ctr"/>
            <a:r>
              <a:rPr lang="hu-HU" sz="2000" b="1" dirty="0">
                <a:latin typeface="Times New Roman" panose="02020603050405020304" pitchFamily="18" charset="0"/>
                <a:cs typeface="Times New Roman" panose="02020603050405020304" pitchFamily="18" charset="0"/>
              </a:rPr>
              <a:t>A nemzeti park igazgatóságok vagyonkezelésében lévő főbb állatállományok</a:t>
            </a:r>
            <a:endParaRPr lang="hu-HU" sz="2000" b="1" dirty="0">
              <a:latin typeface="Times New Roman" panose="02020603050405020304" pitchFamily="18" charset="0"/>
              <a:cs typeface="Times New Roman" panose="02020603050405020304" pitchFamily="18" charset="0"/>
            </a:endParaRPr>
          </a:p>
        </p:txBody>
      </p:sp>
      <p:graphicFrame>
        <p:nvGraphicFramePr>
          <p:cNvPr id="7" name="Objektum 6"/>
          <p:cNvGraphicFramePr>
            <a:graphicFrameLocks noGrp="1"/>
          </p:cNvGraphicFramePr>
          <p:nvPr>
            <p:extLst>
              <p:ext uri="{D42A27DB-BD31-4B8C-83A1-F6EECF244321}">
                <p14:modId xmlns:p14="http://schemas.microsoft.com/office/powerpoint/2010/main" val="3103582911"/>
              </p:ext>
            </p:extLst>
          </p:nvPr>
        </p:nvGraphicFramePr>
        <p:xfrm>
          <a:off x="641552" y="1077913"/>
          <a:ext cx="8239125" cy="5013325"/>
        </p:xfrm>
        <a:graphic>
          <a:graphicData uri="http://schemas.openxmlformats.org/presentationml/2006/ole">
            <mc:AlternateContent xmlns:mc="http://schemas.openxmlformats.org/markup-compatibility/2006">
              <mc:Choice xmlns:v="urn:schemas-microsoft-com:vml" Requires="v">
                <p:oleObj spid="_x0000_s3080" r:id="rId6" imgW="8242506" imgH="5017443" progId="Excel.Sheet.8">
                  <p:embed/>
                </p:oleObj>
              </mc:Choice>
              <mc:Fallback>
                <p:oleObj r:id="rId6" imgW="8242506" imgH="5017443" progId="Excel.Sheet.8">
                  <p:embed/>
                  <p:pic>
                    <p:nvPicPr>
                      <p:cNvPr id="0" name="Diagram 6"/>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552" y="1077913"/>
                        <a:ext cx="82391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6053068"/>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27488" y="188913"/>
            <a:ext cx="1152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gyenes összekötő 5"/>
          <p:cNvCxnSpPr/>
          <p:nvPr/>
        </p:nvCxnSpPr>
        <p:spPr>
          <a:xfrm>
            <a:off x="355600" y="1077913"/>
            <a:ext cx="8496300" cy="0"/>
          </a:xfrm>
          <a:prstGeom prst="line">
            <a:avLst/>
          </a:prstGeom>
          <a:ln w="12700" cap="sq" cmpd="sng">
            <a:solidFill>
              <a:schemeClr val="bg2">
                <a:lumMod val="50000"/>
                <a:alpha val="61000"/>
              </a:schemeClr>
            </a:solidFill>
          </a:ln>
        </p:spPr>
        <p:style>
          <a:lnRef idx="1">
            <a:schemeClr val="accent1"/>
          </a:lnRef>
          <a:fillRef idx="0">
            <a:schemeClr val="accent1"/>
          </a:fillRef>
          <a:effectRef idx="0">
            <a:schemeClr val="accent1"/>
          </a:effectRef>
          <a:fontRef idx="minor">
            <a:schemeClr val="tx1"/>
          </a:fontRef>
        </p:style>
      </p:cxnSp>
      <p:sp>
        <p:nvSpPr>
          <p:cNvPr id="8" name="Téglalap 7"/>
          <p:cNvSpPr/>
          <p:nvPr/>
        </p:nvSpPr>
        <p:spPr>
          <a:xfrm>
            <a:off x="361770" y="2056686"/>
            <a:ext cx="7018542" cy="1631216"/>
          </a:xfrm>
          <a:prstGeom prst="rect">
            <a:avLst/>
          </a:prstGeom>
        </p:spPr>
        <p:txBody>
          <a:bodyPr wrap="square">
            <a:spAutoFit/>
          </a:bodyPr>
          <a:lstStyle/>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a:latin typeface="Times New Roman" panose="02020603050405020304" pitchFamily="18" charset="0"/>
              <a:cs typeface="Times New Roman" panose="02020603050405020304" pitchFamily="18" charset="0"/>
            </a:endParaRPr>
          </a:p>
        </p:txBody>
      </p:sp>
      <p:graphicFrame>
        <p:nvGraphicFramePr>
          <p:cNvPr id="11" name="Diagram 10"/>
          <p:cNvGraphicFramePr/>
          <p:nvPr>
            <p:extLst>
              <p:ext uri="{D42A27DB-BD31-4B8C-83A1-F6EECF244321}">
                <p14:modId xmlns:p14="http://schemas.microsoft.com/office/powerpoint/2010/main" val="1799050485"/>
              </p:ext>
            </p:extLst>
          </p:nvPr>
        </p:nvGraphicFramePr>
        <p:xfrm>
          <a:off x="-170564" y="2319750"/>
          <a:ext cx="4716016" cy="2736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iagram 11"/>
          <p:cNvGraphicFramePr/>
          <p:nvPr>
            <p:extLst>
              <p:ext uri="{D42A27DB-BD31-4B8C-83A1-F6EECF244321}">
                <p14:modId xmlns:p14="http://schemas.microsoft.com/office/powerpoint/2010/main" val="4100524678"/>
              </p:ext>
            </p:extLst>
          </p:nvPr>
        </p:nvGraphicFramePr>
        <p:xfrm>
          <a:off x="4596379" y="3306596"/>
          <a:ext cx="4389642" cy="3326773"/>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9" descr="http://www.kmnp.hu/_user/oldal_images/hirkepek_meretezve/2836_large.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56376" y="172677"/>
            <a:ext cx="726717" cy="81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zövegdoboz 13"/>
          <p:cNvSpPr txBox="1"/>
          <p:nvPr/>
        </p:nvSpPr>
        <p:spPr>
          <a:xfrm>
            <a:off x="-86904" y="1872020"/>
            <a:ext cx="4378123" cy="369332"/>
          </a:xfrm>
          <a:prstGeom prst="rect">
            <a:avLst/>
          </a:prstGeom>
          <a:noFill/>
        </p:spPr>
        <p:txBody>
          <a:bodyPr wrap="none" rtlCol="0">
            <a:spAutoFit/>
          </a:bodyPr>
          <a:lstStyle/>
          <a:p>
            <a:pPr algn="ctr"/>
            <a:r>
              <a:rPr lang="hu-HU" b="1" dirty="0" smtClean="0">
                <a:latin typeface="Times New Roman" panose="02020603050405020304" pitchFamily="18" charset="0"/>
                <a:cs typeface="Times New Roman" panose="02020603050405020304" pitchFamily="18" charset="0"/>
              </a:rPr>
              <a:t>Ökoturisztikai létesítmények szám: 334 db</a:t>
            </a:r>
            <a:endParaRPr lang="hu-HU" b="1" dirty="0">
              <a:latin typeface="Times New Roman" panose="02020603050405020304" pitchFamily="18" charset="0"/>
              <a:cs typeface="Times New Roman" panose="02020603050405020304" pitchFamily="18" charset="0"/>
            </a:endParaRPr>
          </a:p>
        </p:txBody>
      </p:sp>
      <p:sp>
        <p:nvSpPr>
          <p:cNvPr id="2" name="Szövegdoboz 1"/>
          <p:cNvSpPr txBox="1"/>
          <p:nvPr/>
        </p:nvSpPr>
        <p:spPr>
          <a:xfrm>
            <a:off x="5172443" y="2782669"/>
            <a:ext cx="3864053" cy="646331"/>
          </a:xfrm>
          <a:prstGeom prst="rect">
            <a:avLst/>
          </a:prstGeom>
          <a:noFill/>
        </p:spPr>
        <p:txBody>
          <a:bodyPr wrap="square" rtlCol="0">
            <a:spAutoFit/>
          </a:bodyPr>
          <a:lstStyle/>
          <a:p>
            <a:pPr algn="ctr"/>
            <a:r>
              <a:rPr lang="hu-HU" b="1" dirty="0" smtClean="0">
                <a:latin typeface="Times New Roman" panose="02020603050405020304" pitchFamily="18" charset="0"/>
                <a:cs typeface="Times New Roman" panose="02020603050405020304" pitchFamily="18" charset="0"/>
              </a:rPr>
              <a:t>Regisztrált </a:t>
            </a:r>
            <a:r>
              <a:rPr lang="hu-HU" b="1" dirty="0">
                <a:latin typeface="Times New Roman" panose="02020603050405020304" pitchFamily="18" charset="0"/>
                <a:cs typeface="Times New Roman" panose="02020603050405020304" pitchFamily="18" charset="0"/>
              </a:rPr>
              <a:t>látogatószáma 2015-ben: 1.554.922 </a:t>
            </a:r>
            <a:r>
              <a:rPr lang="hu-HU" b="1" dirty="0" smtClean="0">
                <a:latin typeface="Times New Roman" panose="02020603050405020304" pitchFamily="18" charset="0"/>
                <a:cs typeface="Times New Roman" panose="02020603050405020304" pitchFamily="18" charset="0"/>
              </a:rPr>
              <a:t>fő</a:t>
            </a:r>
            <a:endParaRPr lang="hu-HU" b="1" dirty="0"/>
          </a:p>
        </p:txBody>
      </p:sp>
    </p:spTree>
    <p:extLst>
      <p:ext uri="{BB962C8B-B14F-4D97-AF65-F5344CB8AC3E}">
        <p14:creationId xmlns:p14="http://schemas.microsoft.com/office/powerpoint/2010/main" val="2301354520"/>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27488" y="188913"/>
            <a:ext cx="1152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gyenes összekötő 5"/>
          <p:cNvCxnSpPr/>
          <p:nvPr/>
        </p:nvCxnSpPr>
        <p:spPr>
          <a:xfrm>
            <a:off x="355600" y="1077913"/>
            <a:ext cx="8496300" cy="0"/>
          </a:xfrm>
          <a:prstGeom prst="line">
            <a:avLst/>
          </a:prstGeom>
          <a:ln w="12700" cap="sq" cmpd="sng">
            <a:solidFill>
              <a:schemeClr val="bg2">
                <a:lumMod val="50000"/>
                <a:alpha val="61000"/>
              </a:schemeClr>
            </a:solidFill>
          </a:ln>
        </p:spPr>
        <p:style>
          <a:lnRef idx="1">
            <a:schemeClr val="accent1"/>
          </a:lnRef>
          <a:fillRef idx="0">
            <a:schemeClr val="accent1"/>
          </a:fillRef>
          <a:effectRef idx="0">
            <a:schemeClr val="accent1"/>
          </a:effectRef>
          <a:fontRef idx="minor">
            <a:schemeClr val="tx1"/>
          </a:fontRef>
        </p:style>
      </p:cxnSp>
      <p:sp>
        <p:nvSpPr>
          <p:cNvPr id="8" name="Téglalap 7"/>
          <p:cNvSpPr/>
          <p:nvPr/>
        </p:nvSpPr>
        <p:spPr>
          <a:xfrm>
            <a:off x="361770" y="2056686"/>
            <a:ext cx="7018542" cy="1631216"/>
          </a:xfrm>
          <a:prstGeom prst="rect">
            <a:avLst/>
          </a:prstGeom>
        </p:spPr>
        <p:txBody>
          <a:bodyPr wrap="square">
            <a:spAutoFit/>
          </a:bodyPr>
          <a:lstStyle/>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smtClean="0">
              <a:latin typeface="Times New Roman" panose="02020603050405020304" pitchFamily="18" charset="0"/>
              <a:cs typeface="Times New Roman" panose="02020603050405020304" pitchFamily="18" charset="0"/>
            </a:endParaRPr>
          </a:p>
          <a:p>
            <a:pPr marL="285750" indent="-285750">
              <a:buFontTx/>
              <a:buChar char="-"/>
            </a:pPr>
            <a:endParaRPr lang="hu-HU" sz="2000" dirty="0">
              <a:latin typeface="Times New Roman" panose="02020603050405020304" pitchFamily="18" charset="0"/>
              <a:cs typeface="Times New Roman" panose="02020603050405020304" pitchFamily="18" charset="0"/>
            </a:endParaRPr>
          </a:p>
        </p:txBody>
      </p:sp>
      <p:sp>
        <p:nvSpPr>
          <p:cNvPr id="11" name="Szövegdoboz 10"/>
          <p:cNvSpPr txBox="1"/>
          <p:nvPr/>
        </p:nvSpPr>
        <p:spPr>
          <a:xfrm>
            <a:off x="2339751" y="1911901"/>
            <a:ext cx="6192689" cy="646331"/>
          </a:xfrm>
          <a:prstGeom prst="rect">
            <a:avLst/>
          </a:prstGeom>
          <a:noFill/>
        </p:spPr>
        <p:txBody>
          <a:bodyPr wrap="square" rtlCol="0">
            <a:spAutoFit/>
          </a:bodyPr>
          <a:lstStyle/>
          <a:p>
            <a:r>
              <a:rPr lang="hu-HU" b="1" dirty="0" smtClean="0">
                <a:latin typeface="Times New Roman" panose="02020603050405020304" pitchFamily="18" charset="0"/>
                <a:cs typeface="Times New Roman" panose="02020603050405020304" pitchFamily="18" charset="0"/>
              </a:rPr>
              <a:t>Nemzeti parki termék védjegy</a:t>
            </a:r>
          </a:p>
          <a:p>
            <a:r>
              <a:rPr lang="hu-HU" dirty="0" smtClean="0">
                <a:latin typeface="Times New Roman" panose="02020603050405020304" pitchFamily="18" charset="0"/>
                <a:cs typeface="Times New Roman" panose="02020603050405020304" pitchFamily="18" charset="0"/>
              </a:rPr>
              <a:t>- Országosan158 termelő; 618 </a:t>
            </a:r>
            <a:r>
              <a:rPr lang="hu-HU" dirty="0">
                <a:latin typeface="Times New Roman" panose="02020603050405020304" pitchFamily="18" charset="0"/>
                <a:cs typeface="Times New Roman" panose="02020603050405020304" pitchFamily="18" charset="0"/>
              </a:rPr>
              <a:t>termék és </a:t>
            </a:r>
            <a:r>
              <a:rPr lang="hu-HU" dirty="0" smtClean="0">
                <a:latin typeface="Times New Roman" panose="02020603050405020304" pitchFamily="18" charset="0"/>
                <a:cs typeface="Times New Roman" panose="02020603050405020304" pitchFamily="18" charset="0"/>
              </a:rPr>
              <a:t>szolgáltatás</a:t>
            </a:r>
            <a:endParaRPr lang="hu-HU" dirty="0">
              <a:latin typeface="Times New Roman" panose="02020603050405020304" pitchFamily="18" charset="0"/>
              <a:cs typeface="Times New Roman" panose="02020603050405020304" pitchFamily="18" charset="0"/>
            </a:endParaRPr>
          </a:p>
        </p:txBody>
      </p:sp>
      <p:pic>
        <p:nvPicPr>
          <p:cNvPr id="12" name="Picture 7" descr="http://nemzetiparkitermek.hu/evcms_medias/upload/image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743" y="1322831"/>
            <a:ext cx="1584423" cy="1306861"/>
          </a:xfrm>
          <a:prstGeom prst="rect">
            <a:avLst/>
          </a:prstGeom>
          <a:noFill/>
          <a:extLst>
            <a:ext uri="{909E8E84-426E-40DD-AFC4-6F175D3DCCD1}">
              <a14:hiddenFill xmlns:a14="http://schemas.microsoft.com/office/drawing/2010/main">
                <a:solidFill>
                  <a:srgbClr val="FFFFFF"/>
                </a:solidFill>
              </a14:hiddenFill>
            </a:ext>
          </a:extLst>
        </p:spPr>
      </p:pic>
      <p:sp>
        <p:nvSpPr>
          <p:cNvPr id="13" name="Szövegdoboz 12"/>
          <p:cNvSpPr txBox="1"/>
          <p:nvPr/>
        </p:nvSpPr>
        <p:spPr>
          <a:xfrm>
            <a:off x="221916" y="4419689"/>
            <a:ext cx="4422092" cy="1169551"/>
          </a:xfrm>
          <a:prstGeom prst="rect">
            <a:avLst/>
          </a:prstGeom>
          <a:noFill/>
        </p:spPr>
        <p:txBody>
          <a:bodyPr wrap="square" rtlCol="0">
            <a:spAutoFit/>
          </a:bodyPr>
          <a:lstStyle/>
          <a:p>
            <a:r>
              <a:rPr lang="hu-HU" b="1" dirty="0" smtClean="0">
                <a:latin typeface="Times New Roman" panose="02020603050405020304" pitchFamily="18" charset="0"/>
                <a:cs typeface="Times New Roman" panose="02020603050405020304" pitchFamily="18" charset="0"/>
              </a:rPr>
              <a:t>Közfoglalkoztatás a nemzeti park igazgatóságoknál</a:t>
            </a:r>
          </a:p>
          <a:p>
            <a:r>
              <a:rPr lang="hu-HU" dirty="0" smtClean="0">
                <a:latin typeface="Times New Roman" panose="02020603050405020304" pitchFamily="18" charset="0"/>
                <a:cs typeface="Times New Roman" panose="02020603050405020304" pitchFamily="18" charset="0"/>
              </a:rPr>
              <a:t>- évente közel 900 fő </a:t>
            </a:r>
          </a:p>
          <a:p>
            <a:r>
              <a:rPr lang="hu-HU" sz="1600" b="1" dirty="0" smtClean="0">
                <a:latin typeface="Times New Roman" panose="02020603050405020304" pitchFamily="18" charset="0"/>
                <a:cs typeface="Times New Roman" panose="02020603050405020304" pitchFamily="18" charset="0"/>
              </a:rPr>
              <a:t>  </a:t>
            </a:r>
            <a:endParaRPr lang="hu-HU" sz="1600" b="1" dirty="0">
              <a:latin typeface="Times New Roman" panose="02020603050405020304" pitchFamily="18" charset="0"/>
              <a:cs typeface="Times New Roman" panose="02020603050405020304" pitchFamily="18" charset="0"/>
            </a:endParaRPr>
          </a:p>
        </p:txBody>
      </p:sp>
      <p:pic>
        <p:nvPicPr>
          <p:cNvPr id="14" name="Diagram 1" descr="image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0192" y="3356992"/>
            <a:ext cx="4886306" cy="313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gvvrcommon06\gvvrcommon06\VM_TMF\TVT. 20 éves\szalámi.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1560" y="2872294"/>
            <a:ext cx="2188743" cy="1459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http://www.kmnp.hu/_user/oldal_images/hirkepek_meretezve/2836_large.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956376" y="172677"/>
            <a:ext cx="726717" cy="81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053068"/>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700921" y="1196752"/>
            <a:ext cx="5693418" cy="492443"/>
          </a:xfrm>
          <a:prstGeom prst="rect">
            <a:avLst/>
          </a:prstGeom>
        </p:spPr>
        <p:txBody>
          <a:bodyPr wrap="none">
            <a:spAutoFit/>
          </a:bodyPr>
          <a:lstStyle/>
          <a:p>
            <a:pPr algn="ctr"/>
            <a:r>
              <a:rPr lang="hu-HU" sz="2600" b="1" dirty="0" smtClean="0">
                <a:solidFill>
                  <a:srgbClr val="A69765"/>
                </a:solidFill>
                <a:latin typeface="Times New Roman" pitchFamily="18" charset="0"/>
                <a:cs typeface="Times New Roman" pitchFamily="18" charset="0"/>
              </a:rPr>
              <a:t>A törvény </a:t>
            </a:r>
            <a:r>
              <a:rPr lang="hu-HU" sz="2600" b="1" dirty="0" smtClean="0">
                <a:solidFill>
                  <a:srgbClr val="A69765"/>
                </a:solidFill>
                <a:latin typeface="Times New Roman" pitchFamily="18" charset="0"/>
                <a:cs typeface="Times New Roman" pitchFamily="18" charset="0"/>
              </a:rPr>
              <a:t>jövője, aktualitás változások</a:t>
            </a:r>
            <a:endParaRPr lang="hu-HU" sz="2600" b="1" dirty="0">
              <a:solidFill>
                <a:srgbClr val="A69765"/>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88024" y="1901674"/>
            <a:ext cx="4104456" cy="419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27488" y="188913"/>
            <a:ext cx="1152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gyenes összekötő 5"/>
          <p:cNvCxnSpPr/>
          <p:nvPr/>
        </p:nvCxnSpPr>
        <p:spPr>
          <a:xfrm>
            <a:off x="355600" y="1077913"/>
            <a:ext cx="8496300" cy="0"/>
          </a:xfrm>
          <a:prstGeom prst="line">
            <a:avLst/>
          </a:prstGeom>
          <a:ln w="12700" cap="sq" cmpd="sng">
            <a:solidFill>
              <a:schemeClr val="bg2">
                <a:lumMod val="50000"/>
                <a:alpha val="61000"/>
              </a:schemeClr>
            </a:solidFill>
          </a:ln>
        </p:spPr>
        <p:style>
          <a:lnRef idx="1">
            <a:schemeClr val="accent1"/>
          </a:lnRef>
          <a:fillRef idx="0">
            <a:schemeClr val="accent1"/>
          </a:fillRef>
          <a:effectRef idx="0">
            <a:schemeClr val="accent1"/>
          </a:effectRef>
          <a:fontRef idx="minor">
            <a:schemeClr val="tx1"/>
          </a:fontRef>
        </p:style>
      </p:cxnSp>
      <p:sp>
        <p:nvSpPr>
          <p:cNvPr id="8" name="Téglalap 7"/>
          <p:cNvSpPr/>
          <p:nvPr/>
        </p:nvSpPr>
        <p:spPr>
          <a:xfrm>
            <a:off x="374863" y="2297019"/>
            <a:ext cx="4426255" cy="3400931"/>
          </a:xfrm>
          <a:prstGeom prst="rect">
            <a:avLst/>
          </a:prstGeom>
        </p:spPr>
        <p:txBody>
          <a:bodyPr wrap="square">
            <a:spAutoFit/>
          </a:bodyPr>
          <a:lstStyle/>
          <a:p>
            <a:pPr marL="342900" indent="-342900">
              <a:spcBef>
                <a:spcPts val="600"/>
              </a:spcBef>
              <a:buFont typeface="Wingdings" panose="05000000000000000000" pitchFamily="2" charset="2"/>
              <a:buChar char="v"/>
            </a:pPr>
            <a:r>
              <a:rPr lang="hu-HU" sz="2000" b="1" dirty="0" smtClean="0">
                <a:latin typeface="Times New Roman" panose="02020603050405020304" pitchFamily="18" charset="0"/>
                <a:cs typeface="Times New Roman" panose="02020603050405020304" pitchFamily="18" charset="0"/>
              </a:rPr>
              <a:t>Inváziós </a:t>
            </a:r>
            <a:r>
              <a:rPr lang="hu-HU" sz="2000" b="1" dirty="0" smtClean="0">
                <a:latin typeface="Times New Roman" panose="02020603050405020304" pitchFamily="18" charset="0"/>
                <a:cs typeface="Times New Roman" panose="02020603050405020304" pitchFamily="18" charset="0"/>
              </a:rPr>
              <a:t>fajok elleni védekezés </a:t>
            </a:r>
            <a:r>
              <a:rPr lang="hu-HU" sz="2000" dirty="0" smtClean="0">
                <a:latin typeface="Times New Roman" panose="02020603050405020304" pitchFamily="18" charset="0"/>
                <a:cs typeface="Times New Roman" panose="02020603050405020304" pitchFamily="18" charset="0"/>
              </a:rPr>
              <a:t>kereteinek kialakítása – uniós rendelet hazai </a:t>
            </a:r>
            <a:r>
              <a:rPr lang="hu-HU" sz="2000" dirty="0" smtClean="0">
                <a:latin typeface="Times New Roman" panose="02020603050405020304" pitchFamily="18" charset="0"/>
                <a:cs typeface="Times New Roman" panose="02020603050405020304" pitchFamily="18" charset="0"/>
              </a:rPr>
              <a:t>végrehajtása (</a:t>
            </a:r>
            <a:r>
              <a:rPr lang="hu-HU" sz="2000" dirty="0" err="1" smtClean="0">
                <a:latin typeface="Times New Roman" panose="02020603050405020304" pitchFamily="18" charset="0"/>
                <a:cs typeface="Times New Roman" panose="02020603050405020304" pitchFamily="18" charset="0"/>
              </a:rPr>
              <a:t>Tvt.mód</a:t>
            </a:r>
            <a:r>
              <a:rPr lang="hu-HU" sz="2000" dirty="0" smtClean="0">
                <a:latin typeface="Times New Roman" panose="02020603050405020304" pitchFamily="18" charset="0"/>
                <a:cs typeface="Times New Roman" panose="02020603050405020304" pitchFamily="18" charset="0"/>
              </a:rPr>
              <a:t>.+</a:t>
            </a:r>
            <a:r>
              <a:rPr lang="hu-HU" sz="2000" dirty="0" err="1" smtClean="0">
                <a:latin typeface="Times New Roman" panose="02020603050405020304" pitchFamily="18" charset="0"/>
                <a:cs typeface="Times New Roman" panose="02020603050405020304" pitchFamily="18" charset="0"/>
              </a:rPr>
              <a:t>vhr</a:t>
            </a:r>
            <a:r>
              <a:rPr lang="hu-HU" sz="2000" dirty="0" smtClean="0">
                <a:latin typeface="Times New Roman" panose="02020603050405020304" pitchFamily="18" charset="0"/>
                <a:cs typeface="Times New Roman" panose="02020603050405020304" pitchFamily="18" charset="0"/>
              </a:rPr>
              <a:t>.)</a:t>
            </a:r>
          </a:p>
          <a:p>
            <a:pPr marL="342900" indent="-342900">
              <a:spcBef>
                <a:spcPts val="600"/>
              </a:spcBef>
              <a:buFont typeface="Wingdings" panose="05000000000000000000" pitchFamily="2" charset="2"/>
              <a:buChar char="v"/>
            </a:pPr>
            <a:endParaRPr lang="hu-HU" sz="2000" dirty="0">
              <a:latin typeface="Times New Roman" panose="02020603050405020304" pitchFamily="18" charset="0"/>
              <a:cs typeface="Times New Roman" panose="02020603050405020304" pitchFamily="18" charset="0"/>
            </a:endParaRPr>
          </a:p>
          <a:p>
            <a:pPr marL="342900" indent="-342900">
              <a:spcBef>
                <a:spcPts val="600"/>
              </a:spcBef>
              <a:buFont typeface="Wingdings" panose="05000000000000000000" pitchFamily="2" charset="2"/>
              <a:buChar char="v"/>
            </a:pPr>
            <a:r>
              <a:rPr lang="hu-HU" sz="2000" b="1" dirty="0" smtClean="0">
                <a:latin typeface="Times New Roman" panose="02020603050405020304" pitchFamily="18" charset="0"/>
                <a:cs typeface="Times New Roman" panose="02020603050405020304" pitchFamily="18" charset="0"/>
              </a:rPr>
              <a:t>Ökoszisztéma-szolgáltatások: </a:t>
            </a:r>
            <a:r>
              <a:rPr lang="hu-HU" sz="2000" dirty="0" smtClean="0">
                <a:latin typeface="Times New Roman" panose="02020603050405020304" pitchFamily="18" charset="0"/>
                <a:cs typeface="Times New Roman" panose="02020603050405020304" pitchFamily="18" charset="0"/>
              </a:rPr>
              <a:t>definíciójának bevezetése, feladatok és alkalmazás: térképezés és értékelés, valamint a döntéshozatalba való </a:t>
            </a:r>
            <a:r>
              <a:rPr lang="hu-HU" sz="2000" dirty="0" smtClean="0">
                <a:latin typeface="Times New Roman" panose="02020603050405020304" pitchFamily="18" charset="0"/>
                <a:cs typeface="Times New Roman" panose="02020603050405020304" pitchFamily="18" charset="0"/>
              </a:rPr>
              <a:t>beépítés</a:t>
            </a:r>
          </a:p>
          <a:p>
            <a:pPr>
              <a:spcBef>
                <a:spcPts val="600"/>
              </a:spcBef>
            </a:pPr>
            <a:endParaRPr lang="hu-H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966034"/>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88950" y="1916832"/>
            <a:ext cx="8229600" cy="4525963"/>
          </a:xfrm>
        </p:spPr>
        <p:txBody>
          <a:bodyPr>
            <a:normAutofit fontScale="92500" lnSpcReduction="20000"/>
          </a:bodyPr>
          <a:lstStyle/>
          <a:p>
            <a:pPr lvl="1">
              <a:lnSpc>
                <a:spcPts val="2500"/>
              </a:lnSpc>
              <a:spcBef>
                <a:spcPts val="1200"/>
              </a:spcBef>
              <a:buClrTx/>
              <a:buFont typeface="Wingdings" panose="05000000000000000000" pitchFamily="2" charset="2"/>
              <a:buChar char="v"/>
            </a:pPr>
            <a:r>
              <a:rPr lang="hu-HU" b="1" dirty="0" smtClean="0"/>
              <a:t>Védetté </a:t>
            </a:r>
            <a:r>
              <a:rPr lang="hu-HU" b="1" dirty="0" smtClean="0"/>
              <a:t>nyilvánító rendeletek </a:t>
            </a:r>
            <a:r>
              <a:rPr lang="hu-HU" dirty="0" smtClean="0"/>
              <a:t>és </a:t>
            </a:r>
            <a:r>
              <a:rPr lang="hu-HU" b="1" dirty="0" smtClean="0"/>
              <a:t>kezelési tervek </a:t>
            </a:r>
            <a:r>
              <a:rPr lang="hu-HU" dirty="0" smtClean="0"/>
              <a:t>kihirdetése (tavaly 13 terület, 1850 ha – 83 terület esetében még hiányzik 307/224 terület)</a:t>
            </a:r>
          </a:p>
          <a:p>
            <a:pPr marL="0" indent="0">
              <a:buNone/>
            </a:pPr>
            <a:r>
              <a:rPr lang="hu-HU" sz="1600" dirty="0" smtClean="0"/>
              <a:t>	Jelenleg </a:t>
            </a:r>
            <a:r>
              <a:rPr lang="hu-HU" sz="1600" dirty="0"/>
              <a:t>tervezett védetté nyilvánítással kapcsolatos feladatok: </a:t>
            </a:r>
          </a:p>
          <a:p>
            <a:pPr marL="1543050" lvl="3">
              <a:buFontTx/>
              <a:buChar char="-"/>
            </a:pPr>
            <a:r>
              <a:rPr lang="hu-HU" dirty="0"/>
              <a:t>Bajai földikutya rezervátum TT </a:t>
            </a:r>
          </a:p>
          <a:p>
            <a:pPr marL="1543050" lvl="3">
              <a:buFontTx/>
              <a:buChar char="-"/>
            </a:pPr>
            <a:r>
              <a:rPr lang="hu-HU" dirty="0"/>
              <a:t>Aggteleki Nemzeti Park világörökségi kezelési tervének elkészítése, </a:t>
            </a:r>
          </a:p>
          <a:p>
            <a:pPr marL="1543050" lvl="3">
              <a:buFontTx/>
              <a:buChar char="-"/>
            </a:pPr>
            <a:r>
              <a:rPr lang="hu-HU" dirty="0"/>
              <a:t>10 éves kezelési tervek </a:t>
            </a:r>
            <a:r>
              <a:rPr lang="hu-HU" dirty="0" smtClean="0"/>
              <a:t>felülvizsgálata</a:t>
            </a:r>
            <a:endParaRPr lang="hu-HU" dirty="0" smtClean="0"/>
          </a:p>
          <a:p>
            <a:pPr lvl="1">
              <a:lnSpc>
                <a:spcPts val="2500"/>
              </a:lnSpc>
              <a:spcBef>
                <a:spcPts val="1200"/>
              </a:spcBef>
              <a:buClrTx/>
              <a:buFont typeface="Wingdings" panose="05000000000000000000" pitchFamily="2" charset="2"/>
              <a:buChar char="v"/>
            </a:pPr>
            <a:r>
              <a:rPr lang="hu-HU" b="1" dirty="0" smtClean="0"/>
              <a:t>Élettelen értékekhez kapcsolódó jogszabályok </a:t>
            </a:r>
            <a:r>
              <a:rPr lang="hu-HU" dirty="0" smtClean="0"/>
              <a:t>: földtani </a:t>
            </a:r>
            <a:r>
              <a:rPr lang="hu-HU" dirty="0" smtClean="0"/>
              <a:t>alapszelvények, mesterséges üregek, kaptárkövek  </a:t>
            </a:r>
          </a:p>
          <a:p>
            <a:pPr lvl="1">
              <a:lnSpc>
                <a:spcPts val="2500"/>
              </a:lnSpc>
              <a:spcBef>
                <a:spcPts val="1200"/>
              </a:spcBef>
              <a:buClrTx/>
              <a:buFont typeface="Wingdings" panose="05000000000000000000" pitchFamily="2" charset="2"/>
              <a:buChar char="v"/>
            </a:pPr>
            <a:r>
              <a:rPr lang="hu-HU" b="1" dirty="0" err="1" smtClean="0"/>
              <a:t>Natura</a:t>
            </a:r>
            <a:r>
              <a:rPr lang="hu-HU" b="1" dirty="0" smtClean="0"/>
              <a:t> 2000 fenntartási tervek </a:t>
            </a:r>
            <a:r>
              <a:rPr lang="hu-HU" dirty="0" smtClean="0"/>
              <a:t>(3 év alatt 7 %-ról 56%-ra nőtt) csak ajánlás</a:t>
            </a:r>
            <a:endParaRPr lang="hu-HU" dirty="0" smtClean="0"/>
          </a:p>
          <a:p>
            <a:pPr lvl="1">
              <a:lnSpc>
                <a:spcPts val="2500"/>
              </a:lnSpc>
              <a:spcBef>
                <a:spcPts val="1200"/>
              </a:spcBef>
              <a:buClrTx/>
              <a:buFont typeface="Wingdings" panose="05000000000000000000" pitchFamily="2" charset="2"/>
              <a:buChar char="v"/>
            </a:pPr>
            <a:r>
              <a:rPr lang="hu-HU" sz="2000" b="1" dirty="0" smtClean="0"/>
              <a:t>Világörökségi területek </a:t>
            </a:r>
            <a:r>
              <a:rPr lang="hu-HU" sz="2000" dirty="0" smtClean="0"/>
              <a:t>(Aggtelek, Hortobágy) övezeti </a:t>
            </a:r>
            <a:r>
              <a:rPr lang="hu-HU" sz="2000" dirty="0" smtClean="0"/>
              <a:t>lehatárolása és kezelési </a:t>
            </a:r>
            <a:r>
              <a:rPr lang="hu-HU" sz="2000" dirty="0" smtClean="0"/>
              <a:t>tervei</a:t>
            </a:r>
          </a:p>
          <a:p>
            <a:pPr lvl="1">
              <a:lnSpc>
                <a:spcPts val="2500"/>
              </a:lnSpc>
              <a:spcBef>
                <a:spcPts val="1200"/>
              </a:spcBef>
              <a:buClrTx/>
              <a:buFont typeface="Wingdings" panose="05000000000000000000" pitchFamily="2" charset="2"/>
              <a:buChar char="v"/>
            </a:pPr>
            <a:r>
              <a:rPr lang="hu-HU" b="1" dirty="0" smtClean="0"/>
              <a:t>Tájvédelem</a:t>
            </a:r>
            <a:r>
              <a:rPr lang="hu-HU" dirty="0" smtClean="0"/>
              <a:t> (Vhr. Nemzeti Tájstratégia, módszertani útmutató)</a:t>
            </a:r>
            <a:endParaRPr lang="hu-HU" dirty="0"/>
          </a:p>
          <a:p>
            <a:pPr marL="457200" lvl="1" indent="0">
              <a:lnSpc>
                <a:spcPts val="2500"/>
              </a:lnSpc>
              <a:spcBef>
                <a:spcPts val="1200"/>
              </a:spcBef>
              <a:buClrTx/>
              <a:buNone/>
            </a:pPr>
            <a:endParaRPr lang="hu-HU" sz="2000" dirty="0" smtClean="0"/>
          </a:p>
          <a:p>
            <a:pPr marL="457200" lvl="1" indent="0">
              <a:lnSpc>
                <a:spcPts val="2500"/>
              </a:lnSpc>
              <a:spcBef>
                <a:spcPts val="1200"/>
              </a:spcBef>
              <a:buClrTx/>
              <a:buNone/>
            </a:pPr>
            <a:endParaRPr lang="hu-HU" sz="2000"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27488" y="188913"/>
            <a:ext cx="1152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gyenes összekötő 4"/>
          <p:cNvCxnSpPr/>
          <p:nvPr/>
        </p:nvCxnSpPr>
        <p:spPr>
          <a:xfrm>
            <a:off x="355600" y="1077913"/>
            <a:ext cx="8496300" cy="0"/>
          </a:xfrm>
          <a:prstGeom prst="line">
            <a:avLst/>
          </a:prstGeom>
          <a:ln w="12700" cap="sq" cmpd="sng">
            <a:solidFill>
              <a:schemeClr val="bg2">
                <a:lumMod val="50000"/>
                <a:alpha val="61000"/>
              </a:schemeClr>
            </a:solidFill>
          </a:ln>
        </p:spPr>
        <p:style>
          <a:lnRef idx="1">
            <a:schemeClr val="accent1"/>
          </a:lnRef>
          <a:fillRef idx="0">
            <a:schemeClr val="accent1"/>
          </a:fillRef>
          <a:effectRef idx="0">
            <a:schemeClr val="accent1"/>
          </a:effectRef>
          <a:fontRef idx="minor">
            <a:schemeClr val="tx1"/>
          </a:fontRef>
        </p:style>
      </p:cxnSp>
      <p:sp>
        <p:nvSpPr>
          <p:cNvPr id="18" name="Téglalap 17"/>
          <p:cNvSpPr/>
          <p:nvPr/>
        </p:nvSpPr>
        <p:spPr>
          <a:xfrm>
            <a:off x="1539628" y="1196752"/>
            <a:ext cx="6016006" cy="492443"/>
          </a:xfrm>
          <a:prstGeom prst="rect">
            <a:avLst/>
          </a:prstGeom>
        </p:spPr>
        <p:txBody>
          <a:bodyPr wrap="none">
            <a:spAutoFit/>
          </a:bodyPr>
          <a:lstStyle/>
          <a:p>
            <a:pPr algn="ctr"/>
            <a:r>
              <a:rPr lang="hu-HU" sz="2600" b="1" dirty="0" smtClean="0">
                <a:solidFill>
                  <a:srgbClr val="A69765"/>
                </a:solidFill>
                <a:latin typeface="Times New Roman" pitchFamily="18" charset="0"/>
                <a:cs typeface="Times New Roman" pitchFamily="18" charset="0"/>
              </a:rPr>
              <a:t>A törvény jelene és </a:t>
            </a:r>
            <a:r>
              <a:rPr lang="hu-HU" sz="2600" b="1" dirty="0" smtClean="0">
                <a:solidFill>
                  <a:srgbClr val="A69765"/>
                </a:solidFill>
                <a:latin typeface="Times New Roman" pitchFamily="18" charset="0"/>
                <a:cs typeface="Times New Roman" pitchFamily="18" charset="0"/>
              </a:rPr>
              <a:t>jövője – új rendeletek</a:t>
            </a:r>
            <a:endParaRPr lang="hu-HU" sz="2600" b="1" dirty="0">
              <a:solidFill>
                <a:srgbClr val="A69765"/>
              </a:solidFill>
              <a:latin typeface="Times New Roman" pitchFamily="18" charset="0"/>
              <a:cs typeface="Times New Roman" pitchFamily="18" charset="0"/>
            </a:endParaRPr>
          </a:p>
        </p:txBody>
      </p:sp>
    </p:spTree>
    <p:extLst>
      <p:ext uri="{BB962C8B-B14F-4D97-AF65-F5344CB8AC3E}">
        <p14:creationId xmlns:p14="http://schemas.microsoft.com/office/powerpoint/2010/main" val="273918892"/>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3913</TotalTime>
  <Words>2334</Words>
  <Application>Microsoft Office PowerPoint</Application>
  <PresentationFormat>Diavetítés a képernyőre (4:3 oldalarány)</PresentationFormat>
  <Paragraphs>228</Paragraphs>
  <Slides>11</Slides>
  <Notes>11</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11</vt:i4>
      </vt:variant>
    </vt:vector>
  </HeadingPairs>
  <TitlesOfParts>
    <vt:vector size="13" baseType="lpstr">
      <vt:lpstr>Office-téma</vt:lpstr>
      <vt:lpstr>Microsoft Excel 97-2003 munkalap</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  Köszönöm megtisztelő figyelmüket!   </vt:lpstr>
    </vt:vector>
  </TitlesOfParts>
  <Company>KD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„Föld-környezet-hungarikum”</dc:title>
  <dc:creator>Földesi Péter János</dc:creator>
  <cp:lastModifiedBy>RaczAn</cp:lastModifiedBy>
  <cp:revision>154</cp:revision>
  <cp:lastPrinted>2016-10-14T15:23:21Z</cp:lastPrinted>
  <dcterms:created xsi:type="dcterms:W3CDTF">2015-11-12T08:13:07Z</dcterms:created>
  <dcterms:modified xsi:type="dcterms:W3CDTF">2016-10-14T15:27:59Z</dcterms:modified>
</cp:coreProperties>
</file>